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Lst>
  <p:notesMasterIdLst>
    <p:notesMasterId r:id="rId17"/>
  </p:notesMasterIdLst>
  <p:sldIdLst>
    <p:sldId id="256" r:id="rId2"/>
    <p:sldId id="276" r:id="rId3"/>
    <p:sldId id="277" r:id="rId4"/>
    <p:sldId id="266" r:id="rId5"/>
    <p:sldId id="267" r:id="rId6"/>
    <p:sldId id="268" r:id="rId7"/>
    <p:sldId id="269" r:id="rId8"/>
    <p:sldId id="270" r:id="rId9"/>
    <p:sldId id="271" r:id="rId10"/>
    <p:sldId id="272" r:id="rId11"/>
    <p:sldId id="273" r:id="rId12"/>
    <p:sldId id="274" r:id="rId13"/>
    <p:sldId id="275" r:id="rId14"/>
    <p:sldId id="279" r:id="rId15"/>
    <p:sldId id="26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2" d="100"/>
          <a:sy n="82" d="100"/>
        </p:scale>
        <p:origin x="672"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AFB3BE-1562-4558-B106-B1168B79BB98}" type="datetimeFigureOut">
              <a:rPr lang="en-IN" smtClean="0"/>
              <a:pPr/>
              <a:t>16-12-2025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CC39FC-DF2B-4B95-8962-9916808EBE64}" type="slidenum">
              <a:rPr lang="en-IN" smtClean="0"/>
              <a:pPr/>
              <a:t>‹#›</a:t>
            </a:fld>
            <a:endParaRPr lang="en-IN"/>
          </a:p>
        </p:txBody>
      </p:sp>
    </p:spTree>
    <p:extLst>
      <p:ext uri="{BB962C8B-B14F-4D97-AF65-F5344CB8AC3E}">
        <p14:creationId xmlns:p14="http://schemas.microsoft.com/office/powerpoint/2010/main" val="1723431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571500" y="2750344"/>
            <a:ext cx="4572000" cy="2250281"/>
          </a:xfrm>
          <a:prstGeom prst="rect">
            <a:avLst/>
          </a:prstGeom>
          <a:noFill/>
          <a:ln>
            <a:noFill/>
          </a:ln>
        </p:spPr>
        <p:txBody>
          <a:bodyPr spcFirstLastPara="1" wrap="square" lIns="63998" tIns="31990" rIns="63998" bIns="31990" anchor="t" anchorCtr="0">
            <a:noAutofit/>
          </a:bodyPr>
          <a:lstStyle/>
          <a:p>
            <a:endParaRPr/>
          </a:p>
        </p:txBody>
      </p:sp>
      <p:sp>
        <p:nvSpPr>
          <p:cNvPr id="54" name="Google Shape;54;p1:notes"/>
          <p:cNvSpPr txBox="1">
            <a:spLocks noGrp="1"/>
          </p:cNvSpPr>
          <p:nvPr>
            <p:ph type="sldNum" idx="12"/>
          </p:nvPr>
        </p:nvSpPr>
        <p:spPr>
          <a:xfrm>
            <a:off x="3237178" y="5428258"/>
            <a:ext cx="2476500" cy="286742"/>
          </a:xfrm>
          <a:prstGeom prst="rect">
            <a:avLst/>
          </a:prstGeom>
          <a:noFill/>
          <a:ln>
            <a:noFill/>
          </a:ln>
        </p:spPr>
        <p:txBody>
          <a:bodyPr spcFirstLastPara="1" wrap="square" lIns="63998" tIns="31990" rIns="63998" bIns="31990" anchor="b" anchorCtr="0">
            <a:noAutofit/>
          </a:bodyPr>
          <a:lstStyle/>
          <a:p>
            <a:fld id="{00000000-1234-1234-1234-123412341234}" type="slidenum">
              <a:rPr lang="en-US"/>
              <a:pPr/>
              <a:t>4</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0: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0:notes"/>
          <p:cNvSpPr txBox="1">
            <a:spLocks noGrp="1"/>
          </p:cNvSpPr>
          <p:nvPr>
            <p:ph type="body" idx="1"/>
          </p:nvPr>
        </p:nvSpPr>
        <p:spPr>
          <a:xfrm>
            <a:off x="571500" y="2750344"/>
            <a:ext cx="4572000" cy="2250281"/>
          </a:xfrm>
          <a:prstGeom prst="rect">
            <a:avLst/>
          </a:prstGeom>
          <a:noFill/>
          <a:ln>
            <a:noFill/>
          </a:ln>
        </p:spPr>
        <p:txBody>
          <a:bodyPr spcFirstLastPara="1" wrap="square" lIns="63998" tIns="31990" rIns="63998" bIns="31990" anchor="t" anchorCtr="0">
            <a:noAutofit/>
          </a:bodyPr>
          <a:lstStyle/>
          <a:p>
            <a:endParaRPr/>
          </a:p>
        </p:txBody>
      </p:sp>
      <p:sp>
        <p:nvSpPr>
          <p:cNvPr id="220" name="Google Shape;220;p10:notes"/>
          <p:cNvSpPr txBox="1">
            <a:spLocks noGrp="1"/>
          </p:cNvSpPr>
          <p:nvPr>
            <p:ph type="sldNum" idx="12"/>
          </p:nvPr>
        </p:nvSpPr>
        <p:spPr>
          <a:xfrm>
            <a:off x="3237178" y="5428258"/>
            <a:ext cx="2476500" cy="286742"/>
          </a:xfrm>
          <a:prstGeom prst="rect">
            <a:avLst/>
          </a:prstGeom>
          <a:noFill/>
          <a:ln>
            <a:noFill/>
          </a:ln>
        </p:spPr>
        <p:txBody>
          <a:bodyPr spcFirstLastPara="1" wrap="square" lIns="63998" tIns="31990" rIns="63998" bIns="31990" anchor="b" anchorCtr="0">
            <a:noAutofit/>
          </a:bodyPr>
          <a:lstStyle/>
          <a:p>
            <a:fld id="{00000000-1234-1234-1234-123412341234}" type="slidenum">
              <a:rPr lang="en-US"/>
              <a:pPr/>
              <a:t>13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 name="Google Shape;61;p2:notes"/>
          <p:cNvSpPr txBox="1">
            <a:spLocks noGrp="1"/>
          </p:cNvSpPr>
          <p:nvPr>
            <p:ph type="body" idx="1"/>
          </p:nvPr>
        </p:nvSpPr>
        <p:spPr>
          <a:xfrm>
            <a:off x="571500" y="2750344"/>
            <a:ext cx="4572000" cy="2250281"/>
          </a:xfrm>
          <a:prstGeom prst="rect">
            <a:avLst/>
          </a:prstGeom>
          <a:noFill/>
          <a:ln>
            <a:noFill/>
          </a:ln>
        </p:spPr>
        <p:txBody>
          <a:bodyPr spcFirstLastPara="1" wrap="square" lIns="63998" tIns="31990" rIns="63998" bIns="31990" anchor="t" anchorCtr="0">
            <a:noAutofit/>
          </a:bodyPr>
          <a:lstStyle/>
          <a:p>
            <a:endParaRPr/>
          </a:p>
        </p:txBody>
      </p:sp>
      <p:sp>
        <p:nvSpPr>
          <p:cNvPr id="62" name="Google Shape;62;p2:notes"/>
          <p:cNvSpPr txBox="1">
            <a:spLocks noGrp="1"/>
          </p:cNvSpPr>
          <p:nvPr>
            <p:ph type="sldNum" idx="12"/>
          </p:nvPr>
        </p:nvSpPr>
        <p:spPr>
          <a:xfrm>
            <a:off x="3237178" y="5428258"/>
            <a:ext cx="2476500" cy="286742"/>
          </a:xfrm>
          <a:prstGeom prst="rect">
            <a:avLst/>
          </a:prstGeom>
          <a:noFill/>
          <a:ln>
            <a:noFill/>
          </a:ln>
        </p:spPr>
        <p:txBody>
          <a:bodyPr spcFirstLastPara="1" wrap="square" lIns="63998" tIns="31990" rIns="63998" bIns="31990" anchor="b" anchorCtr="0">
            <a:noAutofit/>
          </a:bodyPr>
          <a:lstStyle/>
          <a:p>
            <a:fld id="{00000000-1234-1234-1234-123412341234}" type="slidenum">
              <a:rPr lang="en-US"/>
              <a:pPr/>
              <a:t>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 name="Google Shape;71;p3:notes"/>
          <p:cNvSpPr txBox="1">
            <a:spLocks noGrp="1"/>
          </p:cNvSpPr>
          <p:nvPr>
            <p:ph type="body" idx="1"/>
          </p:nvPr>
        </p:nvSpPr>
        <p:spPr>
          <a:xfrm>
            <a:off x="571500" y="2750344"/>
            <a:ext cx="4572000" cy="2250281"/>
          </a:xfrm>
          <a:prstGeom prst="rect">
            <a:avLst/>
          </a:prstGeom>
          <a:noFill/>
          <a:ln>
            <a:noFill/>
          </a:ln>
        </p:spPr>
        <p:txBody>
          <a:bodyPr spcFirstLastPara="1" wrap="square" lIns="63998" tIns="31990" rIns="63998" bIns="31990" anchor="t" anchorCtr="0">
            <a:noAutofit/>
          </a:bodyPr>
          <a:lstStyle/>
          <a:p>
            <a:endParaRPr/>
          </a:p>
        </p:txBody>
      </p:sp>
      <p:sp>
        <p:nvSpPr>
          <p:cNvPr id="72" name="Google Shape;72;p3:notes"/>
          <p:cNvSpPr txBox="1">
            <a:spLocks noGrp="1"/>
          </p:cNvSpPr>
          <p:nvPr>
            <p:ph type="sldNum" idx="12"/>
          </p:nvPr>
        </p:nvSpPr>
        <p:spPr>
          <a:xfrm>
            <a:off x="3237178" y="5428258"/>
            <a:ext cx="2476500" cy="286742"/>
          </a:xfrm>
          <a:prstGeom prst="rect">
            <a:avLst/>
          </a:prstGeom>
          <a:noFill/>
          <a:ln>
            <a:noFill/>
          </a:ln>
        </p:spPr>
        <p:txBody>
          <a:bodyPr spcFirstLastPara="1" wrap="square" lIns="63998" tIns="31990" rIns="63998" bIns="31990" anchor="b" anchorCtr="0">
            <a:noAutofit/>
          </a:bodyPr>
          <a:lstStyle/>
          <a:p>
            <a:fld id="{00000000-1234-1234-1234-123412341234}" type="slidenum">
              <a:rPr lang="en-US"/>
              <a:pPr/>
              <a:t>6</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4:notes"/>
          <p:cNvSpPr txBox="1">
            <a:spLocks noGrp="1"/>
          </p:cNvSpPr>
          <p:nvPr>
            <p:ph type="body" idx="1"/>
          </p:nvPr>
        </p:nvSpPr>
        <p:spPr>
          <a:xfrm>
            <a:off x="571500" y="2750344"/>
            <a:ext cx="4572000" cy="2250281"/>
          </a:xfrm>
          <a:prstGeom prst="rect">
            <a:avLst/>
          </a:prstGeom>
          <a:noFill/>
          <a:ln>
            <a:noFill/>
          </a:ln>
        </p:spPr>
        <p:txBody>
          <a:bodyPr spcFirstLastPara="1" wrap="square" lIns="63998" tIns="31990" rIns="63998" bIns="31990" anchor="t" anchorCtr="0">
            <a:noAutofit/>
          </a:bodyPr>
          <a:lstStyle/>
          <a:p>
            <a:endParaRPr/>
          </a:p>
        </p:txBody>
      </p:sp>
      <p:sp>
        <p:nvSpPr>
          <p:cNvPr id="104" name="Google Shape;104;p4:notes"/>
          <p:cNvSpPr txBox="1">
            <a:spLocks noGrp="1"/>
          </p:cNvSpPr>
          <p:nvPr>
            <p:ph type="sldNum" idx="12"/>
          </p:nvPr>
        </p:nvSpPr>
        <p:spPr>
          <a:xfrm>
            <a:off x="3237178" y="5428258"/>
            <a:ext cx="2476500" cy="286742"/>
          </a:xfrm>
          <a:prstGeom prst="rect">
            <a:avLst/>
          </a:prstGeom>
          <a:noFill/>
          <a:ln>
            <a:noFill/>
          </a:ln>
        </p:spPr>
        <p:txBody>
          <a:bodyPr spcFirstLastPara="1" wrap="square" lIns="63998" tIns="31990" rIns="63998" bIns="31990" anchor="b" anchorCtr="0">
            <a:noAutofit/>
          </a:bodyPr>
          <a:lstStyle/>
          <a:p>
            <a:fld id="{00000000-1234-1234-1234-123412341234}" type="slidenum">
              <a:rPr lang="en-US"/>
              <a:pPr/>
              <a:t>7</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5:notes"/>
          <p:cNvSpPr txBox="1">
            <a:spLocks noGrp="1"/>
          </p:cNvSpPr>
          <p:nvPr>
            <p:ph type="body" idx="1"/>
          </p:nvPr>
        </p:nvSpPr>
        <p:spPr>
          <a:xfrm>
            <a:off x="571500" y="2750344"/>
            <a:ext cx="4572000" cy="2250281"/>
          </a:xfrm>
          <a:prstGeom prst="rect">
            <a:avLst/>
          </a:prstGeom>
          <a:noFill/>
          <a:ln>
            <a:noFill/>
          </a:ln>
        </p:spPr>
        <p:txBody>
          <a:bodyPr spcFirstLastPara="1" wrap="square" lIns="63998" tIns="31990" rIns="63998" bIns="31990" anchor="t" anchorCtr="0">
            <a:noAutofit/>
          </a:bodyPr>
          <a:lstStyle/>
          <a:p>
            <a:endParaRPr/>
          </a:p>
        </p:txBody>
      </p:sp>
      <p:sp>
        <p:nvSpPr>
          <p:cNvPr id="120" name="Google Shape;120;p5:notes"/>
          <p:cNvSpPr txBox="1">
            <a:spLocks noGrp="1"/>
          </p:cNvSpPr>
          <p:nvPr>
            <p:ph type="sldNum" idx="12"/>
          </p:nvPr>
        </p:nvSpPr>
        <p:spPr>
          <a:xfrm>
            <a:off x="3237178" y="5428258"/>
            <a:ext cx="2476500" cy="286742"/>
          </a:xfrm>
          <a:prstGeom prst="rect">
            <a:avLst/>
          </a:prstGeom>
          <a:noFill/>
          <a:ln>
            <a:noFill/>
          </a:ln>
        </p:spPr>
        <p:txBody>
          <a:bodyPr spcFirstLastPara="1" wrap="square" lIns="63998" tIns="31990" rIns="63998" bIns="31990" anchor="b" anchorCtr="0">
            <a:noAutofit/>
          </a:bodyPr>
          <a:lstStyle/>
          <a:p>
            <a:fld id="{00000000-1234-1234-1234-123412341234}" type="slidenum">
              <a:rPr lang="en-US"/>
              <a:pPr/>
              <a:t>8</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6:notes"/>
          <p:cNvSpPr txBox="1">
            <a:spLocks noGrp="1"/>
          </p:cNvSpPr>
          <p:nvPr>
            <p:ph type="body" idx="1"/>
          </p:nvPr>
        </p:nvSpPr>
        <p:spPr>
          <a:xfrm>
            <a:off x="571500" y="2750344"/>
            <a:ext cx="4572000" cy="2250281"/>
          </a:xfrm>
          <a:prstGeom prst="rect">
            <a:avLst/>
          </a:prstGeom>
          <a:noFill/>
          <a:ln>
            <a:noFill/>
          </a:ln>
        </p:spPr>
        <p:txBody>
          <a:bodyPr spcFirstLastPara="1" wrap="square" lIns="63998" tIns="31990" rIns="63998" bIns="31990" anchor="t" anchorCtr="0">
            <a:noAutofit/>
          </a:bodyPr>
          <a:lstStyle/>
          <a:p>
            <a:endParaRPr/>
          </a:p>
        </p:txBody>
      </p:sp>
      <p:sp>
        <p:nvSpPr>
          <p:cNvPr id="131" name="Google Shape;131;p6:notes"/>
          <p:cNvSpPr txBox="1">
            <a:spLocks noGrp="1"/>
          </p:cNvSpPr>
          <p:nvPr>
            <p:ph type="sldNum" idx="12"/>
          </p:nvPr>
        </p:nvSpPr>
        <p:spPr>
          <a:xfrm>
            <a:off x="3237178" y="5428258"/>
            <a:ext cx="2476500" cy="286742"/>
          </a:xfrm>
          <a:prstGeom prst="rect">
            <a:avLst/>
          </a:prstGeom>
          <a:noFill/>
          <a:ln>
            <a:noFill/>
          </a:ln>
        </p:spPr>
        <p:txBody>
          <a:bodyPr spcFirstLastPara="1" wrap="square" lIns="63998" tIns="31990" rIns="63998" bIns="31990" anchor="b" anchorCtr="0">
            <a:noAutofit/>
          </a:bodyPr>
          <a:lstStyle/>
          <a:p>
            <a:fld id="{00000000-1234-1234-1234-123412341234}" type="slidenum">
              <a:rPr lang="en-US"/>
              <a:pPr/>
              <a:t>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7:notes"/>
          <p:cNvSpPr txBox="1">
            <a:spLocks noGrp="1"/>
          </p:cNvSpPr>
          <p:nvPr>
            <p:ph type="body" idx="1"/>
          </p:nvPr>
        </p:nvSpPr>
        <p:spPr>
          <a:xfrm>
            <a:off x="571500" y="2750344"/>
            <a:ext cx="4572000" cy="2250281"/>
          </a:xfrm>
          <a:prstGeom prst="rect">
            <a:avLst/>
          </a:prstGeom>
          <a:noFill/>
          <a:ln>
            <a:noFill/>
          </a:ln>
        </p:spPr>
        <p:txBody>
          <a:bodyPr spcFirstLastPara="1" wrap="square" lIns="63998" tIns="31990" rIns="63998" bIns="31990" anchor="t" anchorCtr="0">
            <a:noAutofit/>
          </a:bodyPr>
          <a:lstStyle/>
          <a:p>
            <a:endParaRPr/>
          </a:p>
        </p:txBody>
      </p:sp>
      <p:sp>
        <p:nvSpPr>
          <p:cNvPr id="148" name="Google Shape;148;p7:notes"/>
          <p:cNvSpPr txBox="1">
            <a:spLocks noGrp="1"/>
          </p:cNvSpPr>
          <p:nvPr>
            <p:ph type="sldNum" idx="12"/>
          </p:nvPr>
        </p:nvSpPr>
        <p:spPr>
          <a:xfrm>
            <a:off x="3237178" y="5428258"/>
            <a:ext cx="2476500" cy="286742"/>
          </a:xfrm>
          <a:prstGeom prst="rect">
            <a:avLst/>
          </a:prstGeom>
          <a:noFill/>
          <a:ln>
            <a:noFill/>
          </a:ln>
        </p:spPr>
        <p:txBody>
          <a:bodyPr spcFirstLastPara="1" wrap="square" lIns="63998" tIns="31990" rIns="63998" bIns="31990" anchor="b" anchorCtr="0">
            <a:noAutofit/>
          </a:bodyPr>
          <a:lstStyle/>
          <a:p>
            <a:fld id="{00000000-1234-1234-1234-123412341234}" type="slidenum">
              <a:rPr lang="en-US"/>
              <a:pPr/>
              <a:t>10</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8:notes"/>
          <p:cNvSpPr txBox="1">
            <a:spLocks noGrp="1"/>
          </p:cNvSpPr>
          <p:nvPr>
            <p:ph type="body" idx="1"/>
          </p:nvPr>
        </p:nvSpPr>
        <p:spPr>
          <a:xfrm>
            <a:off x="571500" y="2750344"/>
            <a:ext cx="4572000" cy="2250281"/>
          </a:xfrm>
          <a:prstGeom prst="rect">
            <a:avLst/>
          </a:prstGeom>
          <a:noFill/>
          <a:ln>
            <a:noFill/>
          </a:ln>
        </p:spPr>
        <p:txBody>
          <a:bodyPr spcFirstLastPara="1" wrap="square" lIns="63998" tIns="31990" rIns="63998" bIns="31990" anchor="t" anchorCtr="0">
            <a:noAutofit/>
          </a:bodyPr>
          <a:lstStyle/>
          <a:p>
            <a:endParaRPr/>
          </a:p>
        </p:txBody>
      </p:sp>
      <p:sp>
        <p:nvSpPr>
          <p:cNvPr id="169" name="Google Shape;169;p8:notes"/>
          <p:cNvSpPr txBox="1">
            <a:spLocks noGrp="1"/>
          </p:cNvSpPr>
          <p:nvPr>
            <p:ph type="sldNum" idx="12"/>
          </p:nvPr>
        </p:nvSpPr>
        <p:spPr>
          <a:xfrm>
            <a:off x="3237178" y="5428258"/>
            <a:ext cx="2476500" cy="286742"/>
          </a:xfrm>
          <a:prstGeom prst="rect">
            <a:avLst/>
          </a:prstGeom>
          <a:noFill/>
          <a:ln>
            <a:noFill/>
          </a:ln>
        </p:spPr>
        <p:txBody>
          <a:bodyPr spcFirstLastPara="1" wrap="square" lIns="63998" tIns="31990" rIns="63998" bIns="31990" anchor="b" anchorCtr="0">
            <a:noAutofit/>
          </a:bodyPr>
          <a:lstStyle/>
          <a:p>
            <a:fld id="{00000000-1234-1234-1234-123412341234}" type="slidenum">
              <a:rPr lang="en-US"/>
              <a:pPr/>
              <a:t>11</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9: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9:notes"/>
          <p:cNvSpPr txBox="1">
            <a:spLocks noGrp="1"/>
          </p:cNvSpPr>
          <p:nvPr>
            <p:ph type="body" idx="1"/>
          </p:nvPr>
        </p:nvSpPr>
        <p:spPr>
          <a:xfrm>
            <a:off x="571500" y="2750344"/>
            <a:ext cx="4572000" cy="2250281"/>
          </a:xfrm>
          <a:prstGeom prst="rect">
            <a:avLst/>
          </a:prstGeom>
          <a:noFill/>
          <a:ln>
            <a:noFill/>
          </a:ln>
        </p:spPr>
        <p:txBody>
          <a:bodyPr spcFirstLastPara="1" wrap="square" lIns="63998" tIns="31990" rIns="63998" bIns="31990" anchor="t" anchorCtr="0">
            <a:noAutofit/>
          </a:bodyPr>
          <a:lstStyle/>
          <a:p>
            <a:endParaRPr/>
          </a:p>
        </p:txBody>
      </p:sp>
      <p:sp>
        <p:nvSpPr>
          <p:cNvPr id="192" name="Google Shape;192;p9:notes"/>
          <p:cNvSpPr txBox="1">
            <a:spLocks noGrp="1"/>
          </p:cNvSpPr>
          <p:nvPr>
            <p:ph type="sldNum" idx="12"/>
          </p:nvPr>
        </p:nvSpPr>
        <p:spPr>
          <a:xfrm>
            <a:off x="3237178" y="5428258"/>
            <a:ext cx="2476500" cy="286742"/>
          </a:xfrm>
          <a:prstGeom prst="rect">
            <a:avLst/>
          </a:prstGeom>
          <a:noFill/>
          <a:ln>
            <a:noFill/>
          </a:ln>
        </p:spPr>
        <p:txBody>
          <a:bodyPr spcFirstLastPara="1" wrap="square" lIns="63998" tIns="31990" rIns="63998" bIns="31990" anchor="b" anchorCtr="0">
            <a:noAutofit/>
          </a:bodyPr>
          <a:lstStyle/>
          <a:p>
            <a:fld id="{00000000-1234-1234-1234-123412341234}" type="slidenum">
              <a:rPr lang="en-US"/>
              <a:pPr/>
              <a:t>12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38A3636-4462-45DC-BB00-FF6375F9F6C0}" type="datetimeFigureOut">
              <a:rPr lang="en-IN" smtClean="0"/>
              <a:pPr/>
              <a:t>16-12-2025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8F3EC4-EDD9-42C1-AC18-D944FC4FABDD}"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8A3636-4462-45DC-BB00-FF6375F9F6C0}" type="datetimeFigureOut">
              <a:rPr lang="en-IN" smtClean="0"/>
              <a:pPr/>
              <a:t>16-12-2025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8F3EC4-EDD9-42C1-AC18-D944FC4FABDD}"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8A3636-4462-45DC-BB00-FF6375F9F6C0}" type="datetimeFigureOut">
              <a:rPr lang="en-IN" smtClean="0"/>
              <a:pPr/>
              <a:t>16-12-2025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8F3EC4-EDD9-42C1-AC18-D944FC4FABDD}"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1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1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1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22"/>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2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3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34"/>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3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8A3636-4462-45DC-BB00-FF6375F9F6C0}" type="datetimeFigureOut">
              <a:rPr lang="en-IN" smtClean="0"/>
              <a:pPr/>
              <a:t>16-12-2025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8F3EC4-EDD9-42C1-AC18-D944FC4FABDD}" type="slidenum">
              <a:rPr lang="en-IN" smtClean="0"/>
              <a:pPr/>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lide 9 master">
  <p:cSld name="Slide 9 master">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lide 10 master">
  <p:cSld name="Slide 10 master">
    <p:spTree>
      <p:nvGrpSpPr>
        <p:cNvPr id="1" name="Shape 4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8A3636-4462-45DC-BB00-FF6375F9F6C0}" type="datetimeFigureOut">
              <a:rPr lang="en-IN" smtClean="0"/>
              <a:pPr/>
              <a:t>16-12-2025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8F3EC4-EDD9-42C1-AC18-D944FC4FABDD}"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8A3636-4462-45DC-BB00-FF6375F9F6C0}" type="datetimeFigureOut">
              <a:rPr lang="en-IN" smtClean="0"/>
              <a:pPr/>
              <a:t>16-12-2025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8F3EC4-EDD9-42C1-AC18-D944FC4FABDD}"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38A3636-4462-45DC-BB00-FF6375F9F6C0}" type="datetimeFigureOut">
              <a:rPr lang="en-IN" smtClean="0"/>
              <a:pPr/>
              <a:t>16-12-2025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18F3EC4-EDD9-42C1-AC18-D944FC4FABDD}"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8A3636-4462-45DC-BB00-FF6375F9F6C0}" type="datetimeFigureOut">
              <a:rPr lang="en-IN" smtClean="0"/>
              <a:pPr/>
              <a:t>16-12-2025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18F3EC4-EDD9-42C1-AC18-D944FC4FABDD}"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8A3636-4462-45DC-BB00-FF6375F9F6C0}" type="datetimeFigureOut">
              <a:rPr lang="en-IN" smtClean="0"/>
              <a:pPr/>
              <a:t>16-12-2025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18F3EC4-EDD9-42C1-AC18-D944FC4FABDD}"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8A3636-4462-45DC-BB00-FF6375F9F6C0}" type="datetimeFigureOut">
              <a:rPr lang="en-IN" smtClean="0"/>
              <a:pPr/>
              <a:t>16-12-2025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8F3EC4-EDD9-42C1-AC18-D944FC4FABDD}"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8A3636-4462-45DC-BB00-FF6375F9F6C0}" type="datetimeFigureOut">
              <a:rPr lang="en-IN" smtClean="0"/>
              <a:pPr/>
              <a:t>16-12-2025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8F3EC4-EDD9-42C1-AC18-D944FC4FABDD}"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8A3636-4462-45DC-BB00-FF6375F9F6C0}" type="datetimeFigureOut">
              <a:rPr lang="en-IN" smtClean="0"/>
              <a:pPr/>
              <a:t>16-12-2025</a:t>
            </a:fld>
            <a:endParaRPr lang="en-IN"/>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8F3EC4-EDD9-42C1-AC18-D944FC4FABDD}"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2.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image" Target="../media/image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E3F2F65-8282-9C7E-CEBC-B3FCF09DF9DC}"/>
              </a:ext>
            </a:extLst>
          </p:cNvPr>
          <p:cNvSpPr txBox="1"/>
          <p:nvPr/>
        </p:nvSpPr>
        <p:spPr>
          <a:xfrm>
            <a:off x="1294806" y="1052618"/>
            <a:ext cx="9657806" cy="1323439"/>
          </a:xfrm>
          <a:prstGeom prst="rect">
            <a:avLst/>
          </a:prstGeom>
          <a:noFill/>
        </p:spPr>
        <p:txBody>
          <a:bodyPr wrap="square">
            <a:spAutoFit/>
          </a:bodyPr>
          <a:lstStyle/>
          <a:p>
            <a:pPr algn="ctr"/>
            <a:r>
              <a:rPr kumimoji="0" lang="en-US" sz="4000" b="1" i="0" u="none" strike="noStrike" kern="1200" cap="all" spc="0" normalizeH="0" baseline="0" noProof="0" dirty="0">
                <a:ln>
                  <a:noFill/>
                </a:ln>
                <a:solidFill>
                  <a:schemeClr val="accent2">
                    <a:lumMod val="50000"/>
                  </a:schemeClr>
                </a:solidFill>
                <a:effectLst/>
                <a:uLnTx/>
                <a:uFillTx/>
                <a:latin typeface="Gill Sans MT"/>
                <a:ea typeface="+mj-ea"/>
                <a:cs typeface="+mj-cs"/>
              </a:rPr>
              <a:t>MACHINE LEARNING</a:t>
            </a:r>
          </a:p>
          <a:p>
            <a:pPr algn="ctr"/>
            <a:r>
              <a:rPr lang="en-US" sz="4000" b="1" cap="all" dirty="0">
                <a:solidFill>
                  <a:schemeClr val="accent2">
                    <a:lumMod val="50000"/>
                  </a:schemeClr>
                </a:solidFill>
                <a:latin typeface="Gill Sans MT"/>
                <a:ea typeface="+mj-ea"/>
                <a:cs typeface="+mj-cs"/>
              </a:rPr>
              <a:t>(24AD2204)</a:t>
            </a:r>
            <a:endParaRPr lang="en-IN" sz="4000" dirty="0">
              <a:solidFill>
                <a:schemeClr val="accent2">
                  <a:lumMod val="50000"/>
                </a:schemeClr>
              </a:solidFill>
            </a:endParaRPr>
          </a:p>
        </p:txBody>
      </p:sp>
      <p:pic>
        <p:nvPicPr>
          <p:cNvPr id="9" name="Picture 8">
            <a:extLst>
              <a:ext uri="{FF2B5EF4-FFF2-40B4-BE49-F238E27FC236}">
                <a16:creationId xmlns:a16="http://schemas.microsoft.com/office/drawing/2014/main" id="{0B0DF350-8210-F6D1-2201-7DA9FC81E4D5}"/>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 y="6119091"/>
            <a:ext cx="12192000" cy="738909"/>
          </a:xfrm>
          <a:prstGeom prst="rect">
            <a:avLst/>
          </a:prstGeom>
          <a:ln>
            <a:solidFill>
              <a:schemeClr val="accent1">
                <a:lumMod val="75000"/>
              </a:schemeClr>
            </a:solidFill>
          </a:ln>
        </p:spPr>
      </p:pic>
      <p:sp>
        <p:nvSpPr>
          <p:cNvPr id="8" name="Subtitle 2">
            <a:extLst>
              <a:ext uri="{FF2B5EF4-FFF2-40B4-BE49-F238E27FC236}">
                <a16:creationId xmlns:a16="http://schemas.microsoft.com/office/drawing/2014/main" id="{5F640656-3048-2A08-BF39-81705306F79A}"/>
              </a:ext>
            </a:extLst>
          </p:cNvPr>
          <p:cNvSpPr>
            <a:spLocks noGrp="1"/>
          </p:cNvSpPr>
          <p:nvPr>
            <p:ph type="subTitle" idx="1"/>
          </p:nvPr>
        </p:nvSpPr>
        <p:spPr>
          <a:xfrm>
            <a:off x="1532403" y="3884208"/>
            <a:ext cx="9263922" cy="1096160"/>
          </a:xfrm>
          <a:prstGeom prst="rect">
            <a:avLst/>
          </a:prstGeom>
        </p:spPr>
        <p:txBody>
          <a:bodyPr>
            <a:normAutofit/>
          </a:bodyPr>
          <a:lstStyle/>
          <a:p>
            <a:pPr>
              <a:lnSpc>
                <a:spcPct val="100000"/>
              </a:lnSpc>
              <a:spcBef>
                <a:spcPts val="0"/>
              </a:spcBef>
            </a:pPr>
            <a:r>
              <a:rPr lang="en-US" sz="2800" kern="0" dirty="0">
                <a:solidFill>
                  <a:sysClr val="windowText" lastClr="000000"/>
                </a:solidFill>
                <a:latin typeface="Times New Roman" pitchFamily="18" charset="0"/>
                <a:cs typeface="Times New Roman" pitchFamily="18" charset="0"/>
              </a:rPr>
              <a:t>Introduction to Machine Learning: Human learning and its types, ML and its types and Well-Posed Learning Problem</a:t>
            </a:r>
            <a:endParaRPr kumimoji="0" lang="en-US" sz="2800" i="0" u="none" strike="noStrike" kern="0" cap="none" spc="0" normalizeH="0" baseline="0" noProof="0" dirty="0">
              <a:ln>
                <a:noFill/>
              </a:ln>
              <a:solidFill>
                <a:sysClr val="windowText" lastClr="000000"/>
              </a:solidFill>
              <a:effectLst/>
              <a:uLnTx/>
              <a:uFillTx/>
              <a:latin typeface="Times New Roman" pitchFamily="18" charset="0"/>
              <a:cs typeface="Times New Roman" pitchFamily="18" charset="0"/>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Text" lastClr="000000"/>
              </a:solidFill>
              <a:effectLst/>
              <a:uLnTx/>
              <a:uFillTx/>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IN" sz="3000" b="0" i="0" u="none" strike="noStrike" kern="0" cap="none" spc="0" normalizeH="0" baseline="0" noProof="0" dirty="0">
              <a:ln>
                <a:noFill/>
              </a:ln>
              <a:solidFill>
                <a:sysClr val="windowText" lastClr="000000"/>
              </a:solidFill>
              <a:effectLst/>
              <a:uLnTx/>
              <a:uFillTx/>
            </a:endParaRPr>
          </a:p>
        </p:txBody>
      </p:sp>
      <p:sp>
        <p:nvSpPr>
          <p:cNvPr id="6" name="TextBox 5">
            <a:extLst>
              <a:ext uri="{FF2B5EF4-FFF2-40B4-BE49-F238E27FC236}">
                <a16:creationId xmlns:a16="http://schemas.microsoft.com/office/drawing/2014/main" id="{7E3F2F65-8282-9C7E-CEBC-B3FCF09DF9DC}"/>
              </a:ext>
            </a:extLst>
          </p:cNvPr>
          <p:cNvSpPr txBox="1"/>
          <p:nvPr/>
        </p:nvSpPr>
        <p:spPr>
          <a:xfrm>
            <a:off x="1474914" y="2742871"/>
            <a:ext cx="9657806" cy="584775"/>
          </a:xfrm>
          <a:prstGeom prst="rect">
            <a:avLst/>
          </a:prstGeom>
          <a:noFill/>
        </p:spPr>
        <p:txBody>
          <a:bodyPr wrap="square">
            <a:spAutoFit/>
          </a:bodyPr>
          <a:lstStyle/>
          <a:p>
            <a:pPr algn="ctr"/>
            <a:r>
              <a:rPr kumimoji="0" lang="en-US" sz="3200" b="1" i="0" u="none" strike="noStrike" kern="1200" cap="all" spc="0" normalizeH="0" baseline="0" noProof="0" dirty="0">
                <a:ln>
                  <a:noFill/>
                </a:ln>
                <a:solidFill>
                  <a:srgbClr val="7030A0"/>
                </a:solidFill>
                <a:effectLst/>
                <a:uLnTx/>
                <a:uFillTx/>
                <a:latin typeface="Gill Sans MT"/>
                <a:ea typeface="+mj-ea"/>
                <a:cs typeface="+mj-cs"/>
              </a:rPr>
              <a:t>Lecture</a:t>
            </a:r>
            <a:r>
              <a:rPr kumimoji="0" lang="en-US" sz="3200" b="1" i="0" u="none" strike="noStrike" kern="1200" cap="all" spc="0" normalizeH="0" noProof="0" dirty="0">
                <a:ln>
                  <a:noFill/>
                </a:ln>
                <a:solidFill>
                  <a:srgbClr val="7030A0"/>
                </a:solidFill>
                <a:effectLst/>
                <a:uLnTx/>
                <a:uFillTx/>
                <a:latin typeface="Gill Sans MT"/>
                <a:ea typeface="+mj-ea"/>
                <a:cs typeface="+mj-cs"/>
              </a:rPr>
              <a:t> - 1</a:t>
            </a:r>
            <a:endParaRPr kumimoji="0" lang="en-US" sz="3200" b="1" i="0" u="none" strike="noStrike" kern="1200" cap="all" spc="0" normalizeH="0" baseline="0" noProof="0" dirty="0">
              <a:ln>
                <a:noFill/>
              </a:ln>
              <a:solidFill>
                <a:srgbClr val="7030A0"/>
              </a:solidFill>
              <a:effectLst/>
              <a:uLnTx/>
              <a:uFillTx/>
              <a:latin typeface="Gill Sans MT"/>
              <a:ea typeface="+mj-ea"/>
              <a:cs typeface="+mj-cs"/>
            </a:endParaRPr>
          </a:p>
        </p:txBody>
      </p:sp>
      <p:pic>
        <p:nvPicPr>
          <p:cNvPr id="2" name="Picture 2" descr="MAPS &amp; DIRECTIONS - Best Private University in Telangana &amp; Andhra Pradesh | KLH  Hyderabad">
            <a:extLst>
              <a:ext uri="{FF2B5EF4-FFF2-40B4-BE49-F238E27FC236}">
                <a16:creationId xmlns:a16="http://schemas.microsoft.com/office/drawing/2014/main" id="{709E6DD1-8C92-7D7A-20CD-6FED42FA57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3562" y="-416953"/>
            <a:ext cx="1908438" cy="1418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170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9"/>
          <p:cNvSpPr/>
          <p:nvPr/>
        </p:nvSpPr>
        <p:spPr>
          <a:xfrm>
            <a:off x="805061" y="926643"/>
            <a:ext cx="9849084" cy="503138"/>
          </a:xfrm>
          <a:prstGeom prst="rect">
            <a:avLst/>
          </a:prstGeom>
          <a:noFill/>
          <a:ln>
            <a:noFill/>
          </a:ln>
        </p:spPr>
        <p:txBody>
          <a:bodyPr spcFirstLastPara="1" wrap="square" lIns="0" tIns="0" rIns="0" bIns="0" anchor="t" anchorCtr="0">
            <a:noAutofit/>
          </a:bodyPr>
          <a:lstStyle/>
          <a:p>
            <a:pPr>
              <a:lnSpc>
                <a:spcPct val="125000"/>
              </a:lnSpc>
              <a:buClr>
                <a:srgbClr val="383838"/>
              </a:buClr>
              <a:buSzPts val="3800"/>
            </a:pPr>
            <a:r>
              <a:rPr lang="en-US" sz="3200" dirty="0">
                <a:solidFill>
                  <a:srgbClr val="383838"/>
                </a:solidFill>
                <a:latin typeface="Patrick Hand"/>
                <a:ea typeface="Patrick Hand"/>
                <a:cs typeface="Patrick Hand"/>
                <a:sym typeface="Patrick Hand"/>
              </a:rPr>
              <a:t>Defining a Well-Posed Learning Problem</a:t>
            </a:r>
            <a:endParaRPr sz="3200"/>
          </a:p>
        </p:txBody>
      </p:sp>
      <p:sp>
        <p:nvSpPr>
          <p:cNvPr id="152" name="Google Shape;152;p19"/>
          <p:cNvSpPr/>
          <p:nvPr/>
        </p:nvSpPr>
        <p:spPr>
          <a:xfrm>
            <a:off x="805061" y="2148918"/>
            <a:ext cx="3393083" cy="25400"/>
          </a:xfrm>
          <a:prstGeom prst="rect">
            <a:avLst/>
          </a:prstGeom>
          <a:solidFill>
            <a:srgbClr val="CCCCCC"/>
          </a:solidFill>
          <a:ln>
            <a:noFill/>
          </a:ln>
        </p:spPr>
        <p:txBody>
          <a:bodyPr spcFirstLastPara="1" wrap="square" lIns="76184" tIns="76184" rIns="76184" bIns="76184" anchor="ctr" anchorCtr="0">
            <a:noAutofit/>
          </a:bodyPr>
          <a:lstStyle/>
          <a:p>
            <a:endParaRPr/>
          </a:p>
        </p:txBody>
      </p:sp>
      <p:sp>
        <p:nvSpPr>
          <p:cNvPr id="153" name="Google Shape;153;p19"/>
          <p:cNvSpPr/>
          <p:nvPr/>
        </p:nvSpPr>
        <p:spPr>
          <a:xfrm>
            <a:off x="805061" y="2300326"/>
            <a:ext cx="2012752" cy="251619"/>
          </a:xfrm>
          <a:prstGeom prst="rect">
            <a:avLst/>
          </a:prstGeom>
          <a:noFill/>
          <a:ln>
            <a:noFill/>
          </a:ln>
        </p:spPr>
        <p:txBody>
          <a:bodyPr spcFirstLastPara="1" wrap="square" lIns="0" tIns="0" rIns="0" bIns="0" anchor="t" anchorCtr="0">
            <a:noAutofit/>
          </a:bodyPr>
          <a:lstStyle/>
          <a:p>
            <a:pPr>
              <a:lnSpc>
                <a:spcPct val="123684"/>
              </a:lnSpc>
              <a:buClr>
                <a:srgbClr val="383838"/>
              </a:buClr>
              <a:buSzPts val="1900"/>
            </a:pPr>
            <a:r>
              <a:rPr lang="en-US" sz="1600" dirty="0">
                <a:solidFill>
                  <a:srgbClr val="383838"/>
                </a:solidFill>
                <a:latin typeface="Patrick Hand"/>
                <a:ea typeface="Patrick Hand"/>
                <a:cs typeface="Patrick Hand"/>
                <a:sym typeface="Patrick Hand"/>
              </a:rPr>
              <a:t>What is the Problem?</a:t>
            </a:r>
            <a:endParaRPr sz="1600"/>
          </a:p>
        </p:txBody>
      </p:sp>
      <p:sp>
        <p:nvSpPr>
          <p:cNvPr id="154" name="Google Shape;154;p19"/>
          <p:cNvSpPr/>
          <p:nvPr/>
        </p:nvSpPr>
        <p:spPr>
          <a:xfrm>
            <a:off x="805061" y="2672694"/>
            <a:ext cx="3393083" cy="1288257"/>
          </a:xfrm>
          <a:prstGeom prst="rect">
            <a:avLst/>
          </a:prstGeom>
          <a:noFill/>
          <a:ln>
            <a:noFill/>
          </a:ln>
        </p:spPr>
        <p:txBody>
          <a:bodyPr spcFirstLastPara="1" wrap="square" lIns="0" tIns="0" rIns="0" bIns="0" anchor="t" anchorCtr="0">
            <a:noAutofit/>
          </a:bodyPr>
          <a:lstStyle/>
          <a:p>
            <a:pPr>
              <a:lnSpc>
                <a:spcPct val="157894"/>
              </a:lnSpc>
              <a:buClr>
                <a:srgbClr val="383838"/>
              </a:buClr>
              <a:buSzPts val="1900"/>
            </a:pPr>
            <a:r>
              <a:rPr lang="en-US" sz="1600" dirty="0">
                <a:solidFill>
                  <a:srgbClr val="383838"/>
                </a:solidFill>
                <a:latin typeface="Patrick Hand"/>
                <a:ea typeface="Patrick Hand"/>
                <a:cs typeface="Patrick Hand"/>
                <a:sym typeface="Patrick Hand"/>
              </a:rPr>
              <a:t>Provide informal and formal descriptions. Use Mitchell's formalism to define Task (T), Experience (E), and Performance (P). List assumptions and identify similar problems.</a:t>
            </a:r>
            <a:endParaRPr sz="1600"/>
          </a:p>
        </p:txBody>
      </p:sp>
      <p:sp>
        <p:nvSpPr>
          <p:cNvPr id="156" name="Google Shape;156;p19"/>
          <p:cNvSpPr/>
          <p:nvPr/>
        </p:nvSpPr>
        <p:spPr>
          <a:xfrm>
            <a:off x="4399359" y="2148918"/>
            <a:ext cx="3393182" cy="25400"/>
          </a:xfrm>
          <a:prstGeom prst="rect">
            <a:avLst/>
          </a:prstGeom>
          <a:solidFill>
            <a:srgbClr val="CCCCCC"/>
          </a:solidFill>
          <a:ln>
            <a:noFill/>
          </a:ln>
        </p:spPr>
        <p:txBody>
          <a:bodyPr spcFirstLastPara="1" wrap="square" lIns="76184" tIns="76184" rIns="76184" bIns="76184" anchor="ctr" anchorCtr="0">
            <a:noAutofit/>
          </a:bodyPr>
          <a:lstStyle/>
          <a:p>
            <a:endParaRPr/>
          </a:p>
        </p:txBody>
      </p:sp>
      <p:sp>
        <p:nvSpPr>
          <p:cNvPr id="157" name="Google Shape;157;p19"/>
          <p:cNvSpPr/>
          <p:nvPr/>
        </p:nvSpPr>
        <p:spPr>
          <a:xfrm>
            <a:off x="4399358" y="2300326"/>
            <a:ext cx="3026677" cy="345885"/>
          </a:xfrm>
          <a:prstGeom prst="rect">
            <a:avLst/>
          </a:prstGeom>
          <a:noFill/>
          <a:ln>
            <a:noFill/>
          </a:ln>
        </p:spPr>
        <p:txBody>
          <a:bodyPr spcFirstLastPara="1" wrap="square" lIns="0" tIns="0" rIns="0" bIns="0" anchor="t" anchorCtr="0">
            <a:noAutofit/>
          </a:bodyPr>
          <a:lstStyle/>
          <a:p>
            <a:pPr>
              <a:lnSpc>
                <a:spcPct val="123684"/>
              </a:lnSpc>
              <a:buClr>
                <a:srgbClr val="383838"/>
              </a:buClr>
              <a:buSzPts val="1900"/>
            </a:pPr>
            <a:r>
              <a:rPr lang="en-US" sz="1600" dirty="0">
                <a:solidFill>
                  <a:srgbClr val="383838"/>
                </a:solidFill>
                <a:latin typeface="Patrick Hand"/>
                <a:ea typeface="Patrick Hand"/>
                <a:cs typeface="Patrick Hand"/>
                <a:sym typeface="Patrick Hand"/>
              </a:rPr>
              <a:t>Why Solve This Problem?</a:t>
            </a:r>
            <a:endParaRPr sz="1600"/>
          </a:p>
        </p:txBody>
      </p:sp>
      <p:sp>
        <p:nvSpPr>
          <p:cNvPr id="158" name="Google Shape;158;p19"/>
          <p:cNvSpPr/>
          <p:nvPr/>
        </p:nvSpPr>
        <p:spPr>
          <a:xfrm>
            <a:off x="4399359" y="2672694"/>
            <a:ext cx="3393182" cy="1288257"/>
          </a:xfrm>
          <a:prstGeom prst="rect">
            <a:avLst/>
          </a:prstGeom>
          <a:noFill/>
          <a:ln>
            <a:noFill/>
          </a:ln>
        </p:spPr>
        <p:txBody>
          <a:bodyPr spcFirstLastPara="1" wrap="square" lIns="0" tIns="0" rIns="0" bIns="0" anchor="t" anchorCtr="0">
            <a:noAutofit/>
          </a:bodyPr>
          <a:lstStyle/>
          <a:p>
            <a:pPr>
              <a:lnSpc>
                <a:spcPct val="157894"/>
              </a:lnSpc>
              <a:buClr>
                <a:srgbClr val="383838"/>
              </a:buClr>
              <a:buSzPts val="1900"/>
            </a:pPr>
            <a:r>
              <a:rPr lang="en-US" sz="1600" dirty="0">
                <a:solidFill>
                  <a:srgbClr val="383838"/>
                </a:solidFill>
                <a:latin typeface="Patrick Hand"/>
                <a:ea typeface="Patrick Hand"/>
                <a:cs typeface="Patrick Hand"/>
                <a:sym typeface="Patrick Hand"/>
              </a:rPr>
              <a:t>Articulate motivation and requirements. Consider solution benefits and capabilities it enables. Determine how the solution will be used and its expected lifetime.</a:t>
            </a:r>
            <a:endParaRPr sz="1600"/>
          </a:p>
        </p:txBody>
      </p:sp>
      <p:sp>
        <p:nvSpPr>
          <p:cNvPr id="160" name="Google Shape;160;p19"/>
          <p:cNvSpPr/>
          <p:nvPr/>
        </p:nvSpPr>
        <p:spPr>
          <a:xfrm>
            <a:off x="7993757" y="2148918"/>
            <a:ext cx="3393182" cy="25400"/>
          </a:xfrm>
          <a:prstGeom prst="rect">
            <a:avLst/>
          </a:prstGeom>
          <a:solidFill>
            <a:srgbClr val="CCCCCC"/>
          </a:solidFill>
          <a:ln>
            <a:noFill/>
          </a:ln>
        </p:spPr>
        <p:txBody>
          <a:bodyPr spcFirstLastPara="1" wrap="square" lIns="76184" tIns="76184" rIns="76184" bIns="76184" anchor="ctr" anchorCtr="0">
            <a:noAutofit/>
          </a:bodyPr>
          <a:lstStyle/>
          <a:p>
            <a:endParaRPr/>
          </a:p>
        </p:txBody>
      </p:sp>
      <p:sp>
        <p:nvSpPr>
          <p:cNvPr id="161" name="Google Shape;161;p19"/>
          <p:cNvSpPr/>
          <p:nvPr/>
        </p:nvSpPr>
        <p:spPr>
          <a:xfrm>
            <a:off x="7993757" y="2300326"/>
            <a:ext cx="3727188" cy="290467"/>
          </a:xfrm>
          <a:prstGeom prst="rect">
            <a:avLst/>
          </a:prstGeom>
          <a:noFill/>
          <a:ln>
            <a:noFill/>
          </a:ln>
        </p:spPr>
        <p:txBody>
          <a:bodyPr spcFirstLastPara="1" wrap="square" lIns="0" tIns="0" rIns="0" bIns="0" anchor="t" anchorCtr="0">
            <a:noAutofit/>
          </a:bodyPr>
          <a:lstStyle/>
          <a:p>
            <a:pPr>
              <a:lnSpc>
                <a:spcPct val="123684"/>
              </a:lnSpc>
              <a:buClr>
                <a:srgbClr val="383838"/>
              </a:buClr>
              <a:buSzPts val="1900"/>
            </a:pPr>
            <a:r>
              <a:rPr lang="en-US" sz="1600" dirty="0">
                <a:solidFill>
                  <a:srgbClr val="383838"/>
                </a:solidFill>
                <a:latin typeface="Patrick Hand"/>
                <a:ea typeface="Patrick Hand"/>
                <a:cs typeface="Patrick Hand"/>
                <a:sym typeface="Patrick Hand"/>
              </a:rPr>
              <a:t>How to Solve the Problem?</a:t>
            </a:r>
            <a:endParaRPr sz="1600"/>
          </a:p>
        </p:txBody>
      </p:sp>
      <p:sp>
        <p:nvSpPr>
          <p:cNvPr id="162" name="Google Shape;162;p19"/>
          <p:cNvSpPr/>
          <p:nvPr/>
        </p:nvSpPr>
        <p:spPr>
          <a:xfrm>
            <a:off x="7993757" y="2672694"/>
            <a:ext cx="3393182" cy="1288257"/>
          </a:xfrm>
          <a:prstGeom prst="rect">
            <a:avLst/>
          </a:prstGeom>
          <a:noFill/>
          <a:ln>
            <a:noFill/>
          </a:ln>
        </p:spPr>
        <p:txBody>
          <a:bodyPr spcFirstLastPara="1" wrap="square" lIns="0" tIns="0" rIns="0" bIns="0" anchor="t" anchorCtr="0">
            <a:noAutofit/>
          </a:bodyPr>
          <a:lstStyle/>
          <a:p>
            <a:pPr>
              <a:lnSpc>
                <a:spcPct val="157894"/>
              </a:lnSpc>
              <a:buClr>
                <a:srgbClr val="383838"/>
              </a:buClr>
              <a:buSzPts val="1900"/>
            </a:pPr>
            <a:r>
              <a:rPr lang="en-US" sz="1600" dirty="0">
                <a:solidFill>
                  <a:srgbClr val="383838"/>
                </a:solidFill>
                <a:latin typeface="Patrick Hand"/>
                <a:ea typeface="Patrick Hand"/>
                <a:cs typeface="Patrick Hand"/>
                <a:sym typeface="Patrick Hand"/>
              </a:rPr>
              <a:t>Explore manual solution approaches. Detail step-by-step data collection, preparation, and program design. Update assumptions based on this exploration.</a:t>
            </a:r>
            <a:endParaRPr sz="1600"/>
          </a:p>
        </p:txBody>
      </p:sp>
      <p:sp>
        <p:nvSpPr>
          <p:cNvPr id="163" name="Google Shape;163;p19"/>
          <p:cNvSpPr/>
          <p:nvPr/>
        </p:nvSpPr>
        <p:spPr>
          <a:xfrm>
            <a:off x="805061" y="4338279"/>
            <a:ext cx="10581878" cy="1591460"/>
          </a:xfrm>
          <a:prstGeom prst="roundRect">
            <a:avLst>
              <a:gd name="adj" fmla="val 7181"/>
            </a:avLst>
          </a:prstGeom>
          <a:solidFill>
            <a:srgbClr val="D9D9D9"/>
          </a:solidFill>
          <a:ln>
            <a:noFill/>
          </a:ln>
        </p:spPr>
        <p:txBody>
          <a:bodyPr spcFirstLastPara="1" wrap="square" lIns="76184" tIns="76184" rIns="76184" bIns="76184" anchor="ctr" anchorCtr="0">
            <a:noAutofit/>
          </a:bodyPr>
          <a:lstStyle/>
          <a:p>
            <a:endParaRPr/>
          </a:p>
        </p:txBody>
      </p:sp>
      <p:pic>
        <p:nvPicPr>
          <p:cNvPr id="164" name="Google Shape;164;p19" descr="preencoded.png"/>
          <p:cNvPicPr preferRelativeResize="0"/>
          <p:nvPr/>
        </p:nvPicPr>
        <p:blipFill rotWithShape="1">
          <a:blip r:embed="rId3">
            <a:alphaModFix/>
          </a:blip>
          <a:srcRect/>
          <a:stretch/>
        </p:blipFill>
        <p:spPr>
          <a:xfrm>
            <a:off x="1006277" y="4642285"/>
            <a:ext cx="251519" cy="201216"/>
          </a:xfrm>
          <a:prstGeom prst="rect">
            <a:avLst/>
          </a:prstGeom>
          <a:noFill/>
          <a:ln>
            <a:noFill/>
          </a:ln>
        </p:spPr>
      </p:pic>
      <p:sp>
        <p:nvSpPr>
          <p:cNvPr id="165" name="Google Shape;165;p19"/>
          <p:cNvSpPr/>
          <p:nvPr/>
        </p:nvSpPr>
        <p:spPr>
          <a:xfrm>
            <a:off x="1459012" y="4589799"/>
            <a:ext cx="9726712" cy="644128"/>
          </a:xfrm>
          <a:prstGeom prst="rect">
            <a:avLst/>
          </a:prstGeom>
          <a:noFill/>
          <a:ln>
            <a:noFill/>
          </a:ln>
        </p:spPr>
        <p:txBody>
          <a:bodyPr spcFirstLastPara="1" wrap="square" lIns="0" tIns="0" rIns="0" bIns="0" anchor="t" anchorCtr="0">
            <a:noAutofit/>
          </a:bodyPr>
          <a:lstStyle/>
          <a:p>
            <a:pPr>
              <a:lnSpc>
                <a:spcPct val="157894"/>
              </a:lnSpc>
              <a:buClr>
                <a:srgbClr val="000000"/>
              </a:buClr>
              <a:buSzPts val="1900"/>
            </a:pPr>
            <a:r>
              <a:rPr lang="en-US" sz="1600" b="1" dirty="0">
                <a:solidFill>
                  <a:srgbClr val="000000"/>
                </a:solidFill>
                <a:latin typeface="Patrick Hand"/>
                <a:ea typeface="Patrick Hand"/>
                <a:cs typeface="Patrick Hand"/>
                <a:sym typeface="Patrick Hand"/>
              </a:rPr>
              <a:t>Example:</a:t>
            </a:r>
            <a:r>
              <a:rPr lang="en-US" sz="1600" dirty="0">
                <a:solidFill>
                  <a:srgbClr val="000000"/>
                </a:solidFill>
                <a:latin typeface="Patrick Hand"/>
                <a:ea typeface="Patrick Hand"/>
                <a:cs typeface="Patrick Hand"/>
                <a:sym typeface="Patrick Hand"/>
              </a:rPr>
              <a:t> For a word prediction program - </a:t>
            </a:r>
            <a:r>
              <a:rPr lang="en-US" sz="1600" b="1" dirty="0">
                <a:solidFill>
                  <a:srgbClr val="000000"/>
                </a:solidFill>
                <a:latin typeface="Patrick Hand"/>
                <a:ea typeface="Patrick Hand"/>
                <a:cs typeface="Patrick Hand"/>
                <a:sym typeface="Patrick Hand"/>
              </a:rPr>
              <a:t>Task:</a:t>
            </a:r>
            <a:r>
              <a:rPr lang="en-US" sz="1600" dirty="0">
                <a:solidFill>
                  <a:srgbClr val="000000"/>
                </a:solidFill>
                <a:latin typeface="Patrick Hand"/>
                <a:ea typeface="Patrick Hand"/>
                <a:cs typeface="Patrick Hand"/>
                <a:sym typeface="Patrick Hand"/>
              </a:rPr>
              <a:t> Prompt next word when typing. </a:t>
            </a:r>
            <a:r>
              <a:rPr lang="en-US" sz="1600" b="1" dirty="0">
                <a:solidFill>
                  <a:srgbClr val="000000"/>
                </a:solidFill>
                <a:latin typeface="Patrick Hand"/>
                <a:ea typeface="Patrick Hand"/>
                <a:cs typeface="Patrick Hand"/>
                <a:sym typeface="Patrick Hand"/>
              </a:rPr>
              <a:t>Experience:</a:t>
            </a:r>
            <a:r>
              <a:rPr lang="en-US" sz="1600" dirty="0">
                <a:solidFill>
                  <a:srgbClr val="000000"/>
                </a:solidFill>
                <a:latin typeface="Patrick Hand"/>
                <a:ea typeface="Patrick Hand"/>
                <a:cs typeface="Patrick Hand"/>
                <a:sym typeface="Patrick Hand"/>
              </a:rPr>
              <a:t> Corpus of common English words and phrases. </a:t>
            </a:r>
            <a:r>
              <a:rPr lang="en-US" sz="1600" b="1" dirty="0">
                <a:solidFill>
                  <a:srgbClr val="000000"/>
                </a:solidFill>
                <a:latin typeface="Patrick Hand"/>
                <a:ea typeface="Patrick Hand"/>
                <a:cs typeface="Patrick Hand"/>
                <a:sym typeface="Patrick Hand"/>
              </a:rPr>
              <a:t>Performance:</a:t>
            </a:r>
            <a:r>
              <a:rPr lang="en-US" sz="1600" dirty="0">
                <a:solidFill>
                  <a:srgbClr val="000000"/>
                </a:solidFill>
                <a:latin typeface="Patrick Hand"/>
                <a:ea typeface="Patrick Hand"/>
                <a:cs typeface="Patrick Hand"/>
                <a:sym typeface="Patrick Hand"/>
              </a:rPr>
              <a:t> Percentage of correct word prompts (learning accuracy).</a:t>
            </a:r>
            <a:endParaRPr sz="1600"/>
          </a:p>
        </p:txBody>
      </p:sp>
      <p:pic>
        <p:nvPicPr>
          <p:cNvPr id="2" name="Picture 2" descr="MAPS &amp; DIRECTIONS - Best Private University in Telangana &amp; Andhra Pradesh | KLH  Hyderabad">
            <a:extLst>
              <a:ext uri="{FF2B5EF4-FFF2-40B4-BE49-F238E27FC236}">
                <a16:creationId xmlns:a16="http://schemas.microsoft.com/office/drawing/2014/main" id="{66B4055B-08A1-F14F-4F2F-B54558000C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3562" y="-416953"/>
            <a:ext cx="1908438" cy="14185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0"/>
          <p:cNvSpPr/>
          <p:nvPr/>
        </p:nvSpPr>
        <p:spPr>
          <a:xfrm>
            <a:off x="546794" y="375940"/>
            <a:ext cx="8098442" cy="341808"/>
          </a:xfrm>
          <a:prstGeom prst="rect">
            <a:avLst/>
          </a:prstGeom>
          <a:noFill/>
          <a:ln>
            <a:noFill/>
          </a:ln>
        </p:spPr>
        <p:txBody>
          <a:bodyPr spcFirstLastPara="1" wrap="square" lIns="0" tIns="0" rIns="0" bIns="0" anchor="t" anchorCtr="0">
            <a:noAutofit/>
          </a:bodyPr>
          <a:lstStyle/>
          <a:p>
            <a:pPr>
              <a:lnSpc>
                <a:spcPct val="125490"/>
              </a:lnSpc>
              <a:buClr>
                <a:srgbClr val="383838"/>
              </a:buClr>
              <a:buSzPts val="2550"/>
            </a:pPr>
            <a:r>
              <a:rPr lang="en-US" sz="2100" dirty="0">
                <a:solidFill>
                  <a:srgbClr val="383838"/>
                </a:solidFill>
                <a:latin typeface="Patrick Hand"/>
                <a:ea typeface="Patrick Hand"/>
                <a:cs typeface="Patrick Hand"/>
                <a:sym typeface="Patrick Hand"/>
              </a:rPr>
              <a:t>Types of Machine Learning</a:t>
            </a:r>
            <a:endParaRPr sz="2100"/>
          </a:p>
        </p:txBody>
      </p:sp>
      <p:pic>
        <p:nvPicPr>
          <p:cNvPr id="172" name="Google Shape;172;p20" descr="preencoded.png"/>
          <p:cNvPicPr preferRelativeResize="0"/>
          <p:nvPr/>
        </p:nvPicPr>
        <p:blipFill rotWithShape="1">
          <a:blip r:embed="rId3" cstate="print">
            <a:alphaModFix/>
          </a:blip>
          <a:srcRect/>
          <a:stretch/>
        </p:blipFill>
        <p:spPr>
          <a:xfrm>
            <a:off x="1587500" y="698501"/>
            <a:ext cx="9037638" cy="3961904"/>
          </a:xfrm>
          <a:prstGeom prst="rect">
            <a:avLst/>
          </a:prstGeom>
          <a:noFill/>
          <a:ln>
            <a:noFill/>
          </a:ln>
        </p:spPr>
      </p:pic>
      <p:sp>
        <p:nvSpPr>
          <p:cNvPr id="173" name="Google Shape;173;p20"/>
          <p:cNvSpPr/>
          <p:nvPr/>
        </p:nvSpPr>
        <p:spPr>
          <a:xfrm>
            <a:off x="6139896" y="1078141"/>
            <a:ext cx="1997677" cy="249709"/>
          </a:xfrm>
          <a:prstGeom prst="rect">
            <a:avLst/>
          </a:prstGeom>
          <a:noFill/>
          <a:ln>
            <a:noFill/>
          </a:ln>
        </p:spPr>
        <p:txBody>
          <a:bodyPr spcFirstLastPara="1" wrap="square" lIns="0" tIns="0" rIns="0" bIns="0" anchor="t" anchorCtr="0">
            <a:noAutofit/>
          </a:bodyPr>
          <a:lstStyle/>
          <a:p>
            <a:pPr>
              <a:lnSpc>
                <a:spcPct val="128571"/>
              </a:lnSpc>
              <a:buClr>
                <a:srgbClr val="383838"/>
              </a:buClr>
              <a:buSzPts val="1050"/>
            </a:pPr>
            <a:r>
              <a:rPr lang="en-US" sz="900" dirty="0">
                <a:solidFill>
                  <a:srgbClr val="383838"/>
                </a:solidFill>
                <a:latin typeface="Patrick Hand"/>
                <a:ea typeface="Patrick Hand"/>
                <a:cs typeface="Patrick Hand"/>
                <a:sym typeface="Patrick Hand"/>
              </a:rPr>
              <a:t>Supervised</a:t>
            </a:r>
            <a:endParaRPr sz="900"/>
          </a:p>
        </p:txBody>
      </p:sp>
      <p:pic>
        <p:nvPicPr>
          <p:cNvPr id="174" name="Google Shape;174;p20" descr="preencoded.png"/>
          <p:cNvPicPr preferRelativeResize="0"/>
          <p:nvPr/>
        </p:nvPicPr>
        <p:blipFill rotWithShape="1">
          <a:blip r:embed="rId4">
            <a:alphaModFix/>
          </a:blip>
          <a:srcRect/>
          <a:stretch/>
        </p:blipFill>
        <p:spPr>
          <a:xfrm>
            <a:off x="5557241" y="1097563"/>
            <a:ext cx="221964" cy="221964"/>
          </a:xfrm>
          <a:prstGeom prst="rect">
            <a:avLst/>
          </a:prstGeom>
          <a:noFill/>
          <a:ln>
            <a:noFill/>
          </a:ln>
        </p:spPr>
      </p:pic>
      <p:sp>
        <p:nvSpPr>
          <p:cNvPr id="175" name="Google Shape;175;p20"/>
          <p:cNvSpPr/>
          <p:nvPr/>
        </p:nvSpPr>
        <p:spPr>
          <a:xfrm>
            <a:off x="6112186" y="1841302"/>
            <a:ext cx="1997677" cy="249709"/>
          </a:xfrm>
          <a:prstGeom prst="rect">
            <a:avLst/>
          </a:prstGeom>
          <a:noFill/>
          <a:ln>
            <a:noFill/>
          </a:ln>
        </p:spPr>
        <p:txBody>
          <a:bodyPr spcFirstLastPara="1" wrap="square" lIns="0" tIns="0" rIns="0" bIns="0" anchor="t" anchorCtr="0">
            <a:noAutofit/>
          </a:bodyPr>
          <a:lstStyle/>
          <a:p>
            <a:pPr>
              <a:lnSpc>
                <a:spcPct val="128571"/>
              </a:lnSpc>
              <a:buClr>
                <a:srgbClr val="383838"/>
              </a:buClr>
              <a:buSzPts val="1050"/>
            </a:pPr>
            <a:r>
              <a:rPr lang="en-US" sz="900" dirty="0">
                <a:solidFill>
                  <a:srgbClr val="383838"/>
                </a:solidFill>
                <a:latin typeface="Patrick Hand"/>
                <a:ea typeface="Patrick Hand"/>
                <a:cs typeface="Patrick Hand"/>
                <a:sym typeface="Patrick Hand"/>
              </a:rPr>
              <a:t>Classification</a:t>
            </a:r>
            <a:endParaRPr sz="900"/>
          </a:p>
        </p:txBody>
      </p:sp>
      <p:pic>
        <p:nvPicPr>
          <p:cNvPr id="176" name="Google Shape;176;p20" descr="preencoded.png"/>
          <p:cNvPicPr preferRelativeResize="0"/>
          <p:nvPr/>
        </p:nvPicPr>
        <p:blipFill rotWithShape="1">
          <a:blip r:embed="rId5">
            <a:alphaModFix/>
          </a:blip>
          <a:srcRect/>
          <a:stretch/>
        </p:blipFill>
        <p:spPr>
          <a:xfrm>
            <a:off x="5529531" y="1860724"/>
            <a:ext cx="221964" cy="221964"/>
          </a:xfrm>
          <a:prstGeom prst="rect">
            <a:avLst/>
          </a:prstGeom>
          <a:noFill/>
          <a:ln>
            <a:noFill/>
          </a:ln>
        </p:spPr>
      </p:pic>
      <p:sp>
        <p:nvSpPr>
          <p:cNvPr id="177" name="Google Shape;177;p20"/>
          <p:cNvSpPr/>
          <p:nvPr/>
        </p:nvSpPr>
        <p:spPr>
          <a:xfrm>
            <a:off x="6112186" y="2562898"/>
            <a:ext cx="1997677" cy="249709"/>
          </a:xfrm>
          <a:prstGeom prst="rect">
            <a:avLst/>
          </a:prstGeom>
          <a:noFill/>
          <a:ln>
            <a:noFill/>
          </a:ln>
        </p:spPr>
        <p:txBody>
          <a:bodyPr spcFirstLastPara="1" wrap="square" lIns="0" tIns="0" rIns="0" bIns="0" anchor="t" anchorCtr="0">
            <a:noAutofit/>
          </a:bodyPr>
          <a:lstStyle/>
          <a:p>
            <a:pPr>
              <a:lnSpc>
                <a:spcPct val="128571"/>
              </a:lnSpc>
              <a:buClr>
                <a:srgbClr val="383838"/>
              </a:buClr>
              <a:buSzPts val="1050"/>
            </a:pPr>
            <a:r>
              <a:rPr lang="en-US" sz="900" dirty="0">
                <a:solidFill>
                  <a:srgbClr val="383838"/>
                </a:solidFill>
                <a:latin typeface="Patrick Hand"/>
                <a:ea typeface="Patrick Hand"/>
                <a:cs typeface="Patrick Hand"/>
                <a:sym typeface="Patrick Hand"/>
              </a:rPr>
              <a:t>Regression</a:t>
            </a:r>
            <a:endParaRPr sz="900"/>
          </a:p>
        </p:txBody>
      </p:sp>
      <p:pic>
        <p:nvPicPr>
          <p:cNvPr id="178" name="Google Shape;178;p20" descr="preencoded.png"/>
          <p:cNvPicPr preferRelativeResize="0"/>
          <p:nvPr/>
        </p:nvPicPr>
        <p:blipFill rotWithShape="1">
          <a:blip r:embed="rId6">
            <a:alphaModFix/>
          </a:blip>
          <a:srcRect/>
          <a:stretch/>
        </p:blipFill>
        <p:spPr>
          <a:xfrm>
            <a:off x="5529531" y="2582320"/>
            <a:ext cx="221964" cy="221964"/>
          </a:xfrm>
          <a:prstGeom prst="rect">
            <a:avLst/>
          </a:prstGeom>
          <a:noFill/>
          <a:ln>
            <a:noFill/>
          </a:ln>
        </p:spPr>
      </p:pic>
      <p:sp>
        <p:nvSpPr>
          <p:cNvPr id="179" name="Google Shape;179;p20"/>
          <p:cNvSpPr/>
          <p:nvPr/>
        </p:nvSpPr>
        <p:spPr>
          <a:xfrm>
            <a:off x="6112186" y="3298349"/>
            <a:ext cx="1997677" cy="249709"/>
          </a:xfrm>
          <a:prstGeom prst="rect">
            <a:avLst/>
          </a:prstGeom>
          <a:noFill/>
          <a:ln>
            <a:noFill/>
          </a:ln>
        </p:spPr>
        <p:txBody>
          <a:bodyPr spcFirstLastPara="1" wrap="square" lIns="0" tIns="0" rIns="0" bIns="0" anchor="t" anchorCtr="0">
            <a:noAutofit/>
          </a:bodyPr>
          <a:lstStyle/>
          <a:p>
            <a:pPr>
              <a:lnSpc>
                <a:spcPct val="128571"/>
              </a:lnSpc>
              <a:buClr>
                <a:srgbClr val="383838"/>
              </a:buClr>
              <a:buSzPts val="1050"/>
            </a:pPr>
            <a:r>
              <a:rPr lang="en-US" sz="900" dirty="0">
                <a:solidFill>
                  <a:srgbClr val="383838"/>
                </a:solidFill>
                <a:latin typeface="Patrick Hand"/>
                <a:ea typeface="Patrick Hand"/>
                <a:cs typeface="Patrick Hand"/>
                <a:sym typeface="Patrick Hand"/>
              </a:rPr>
              <a:t>Unsupervised</a:t>
            </a:r>
            <a:endParaRPr sz="900"/>
          </a:p>
        </p:txBody>
      </p:sp>
      <p:pic>
        <p:nvPicPr>
          <p:cNvPr id="180" name="Google Shape;180;p20" descr="preencoded.png"/>
          <p:cNvPicPr preferRelativeResize="0"/>
          <p:nvPr/>
        </p:nvPicPr>
        <p:blipFill rotWithShape="1">
          <a:blip r:embed="rId7">
            <a:alphaModFix/>
          </a:blip>
          <a:srcRect/>
          <a:stretch/>
        </p:blipFill>
        <p:spPr>
          <a:xfrm>
            <a:off x="5529531" y="3317771"/>
            <a:ext cx="221964" cy="221964"/>
          </a:xfrm>
          <a:prstGeom prst="rect">
            <a:avLst/>
          </a:prstGeom>
          <a:noFill/>
          <a:ln>
            <a:noFill/>
          </a:ln>
        </p:spPr>
      </p:pic>
      <p:sp>
        <p:nvSpPr>
          <p:cNvPr id="181" name="Google Shape;181;p20"/>
          <p:cNvSpPr/>
          <p:nvPr/>
        </p:nvSpPr>
        <p:spPr>
          <a:xfrm>
            <a:off x="6011730" y="4006251"/>
            <a:ext cx="1997677" cy="249709"/>
          </a:xfrm>
          <a:prstGeom prst="rect">
            <a:avLst/>
          </a:prstGeom>
          <a:noFill/>
          <a:ln>
            <a:noFill/>
          </a:ln>
        </p:spPr>
        <p:txBody>
          <a:bodyPr spcFirstLastPara="1" wrap="square" lIns="0" tIns="0" rIns="0" bIns="0" anchor="t" anchorCtr="0">
            <a:noAutofit/>
          </a:bodyPr>
          <a:lstStyle/>
          <a:p>
            <a:pPr>
              <a:lnSpc>
                <a:spcPct val="128571"/>
              </a:lnSpc>
              <a:buClr>
                <a:srgbClr val="383838"/>
              </a:buClr>
              <a:buSzPts val="1050"/>
            </a:pPr>
            <a:r>
              <a:rPr lang="en-US" sz="900" dirty="0">
                <a:solidFill>
                  <a:srgbClr val="383838"/>
                </a:solidFill>
                <a:latin typeface="Patrick Hand"/>
                <a:ea typeface="Patrick Hand"/>
                <a:cs typeface="Patrick Hand"/>
                <a:sym typeface="Patrick Hand"/>
              </a:rPr>
              <a:t>Clustering</a:t>
            </a:r>
            <a:endParaRPr sz="900"/>
          </a:p>
        </p:txBody>
      </p:sp>
      <p:pic>
        <p:nvPicPr>
          <p:cNvPr id="182" name="Google Shape;182;p20" descr="preencoded.png"/>
          <p:cNvPicPr preferRelativeResize="0"/>
          <p:nvPr/>
        </p:nvPicPr>
        <p:blipFill rotWithShape="1">
          <a:blip r:embed="rId8">
            <a:alphaModFix/>
          </a:blip>
          <a:srcRect/>
          <a:stretch/>
        </p:blipFill>
        <p:spPr>
          <a:xfrm>
            <a:off x="5567231" y="4006251"/>
            <a:ext cx="221964" cy="221964"/>
          </a:xfrm>
          <a:prstGeom prst="rect">
            <a:avLst/>
          </a:prstGeom>
          <a:noFill/>
          <a:ln>
            <a:noFill/>
          </a:ln>
        </p:spPr>
      </p:pic>
      <p:sp>
        <p:nvSpPr>
          <p:cNvPr id="183" name="Google Shape;183;p20"/>
          <p:cNvSpPr/>
          <p:nvPr/>
        </p:nvSpPr>
        <p:spPr>
          <a:xfrm>
            <a:off x="546794" y="4553510"/>
            <a:ext cx="2639751" cy="212436"/>
          </a:xfrm>
          <a:prstGeom prst="rect">
            <a:avLst/>
          </a:prstGeom>
          <a:noFill/>
          <a:ln>
            <a:noFill/>
          </a:ln>
        </p:spPr>
        <p:txBody>
          <a:bodyPr spcFirstLastPara="1" wrap="square" lIns="0" tIns="0" rIns="0" bIns="0" anchor="t" anchorCtr="0">
            <a:noAutofit/>
          </a:bodyPr>
          <a:lstStyle/>
          <a:p>
            <a:pPr>
              <a:lnSpc>
                <a:spcPct val="128000"/>
              </a:lnSpc>
              <a:buClr>
                <a:srgbClr val="383838"/>
              </a:buClr>
              <a:buSzPts val="1250"/>
            </a:pPr>
            <a:r>
              <a:rPr lang="en-US" sz="1300" dirty="0">
                <a:solidFill>
                  <a:srgbClr val="383838"/>
                </a:solidFill>
                <a:latin typeface="Patrick Hand"/>
                <a:ea typeface="Patrick Hand"/>
                <a:cs typeface="Patrick Hand"/>
                <a:sym typeface="Patrick Hand"/>
              </a:rPr>
              <a:t>Supervised Learning</a:t>
            </a:r>
            <a:endParaRPr sz="1300"/>
          </a:p>
        </p:txBody>
      </p:sp>
      <p:sp>
        <p:nvSpPr>
          <p:cNvPr id="184" name="Google Shape;184;p20"/>
          <p:cNvSpPr/>
          <p:nvPr/>
        </p:nvSpPr>
        <p:spPr>
          <a:xfrm>
            <a:off x="546794" y="4860990"/>
            <a:ext cx="3438922" cy="656034"/>
          </a:xfrm>
          <a:prstGeom prst="rect">
            <a:avLst/>
          </a:prstGeom>
          <a:noFill/>
          <a:ln>
            <a:noFill/>
          </a:ln>
        </p:spPr>
        <p:txBody>
          <a:bodyPr spcFirstLastPara="1" wrap="square" lIns="0" tIns="0" rIns="0" bIns="0" anchor="t" anchorCtr="0">
            <a:noAutofit/>
          </a:bodyPr>
          <a:lstStyle/>
          <a:p>
            <a:pPr>
              <a:lnSpc>
                <a:spcPct val="164000"/>
              </a:lnSpc>
              <a:buClr>
                <a:srgbClr val="383838"/>
              </a:buClr>
              <a:buSzPts val="1250"/>
            </a:pPr>
            <a:r>
              <a:rPr lang="en-US" sz="1300" dirty="0">
                <a:solidFill>
                  <a:srgbClr val="383838"/>
                </a:solidFill>
                <a:latin typeface="Patrick Hand"/>
                <a:ea typeface="Patrick Hand"/>
                <a:cs typeface="Patrick Hand"/>
                <a:sym typeface="Patrick Hand"/>
              </a:rPr>
              <a:t>Predictive learning where machines predict classes of unknown objects based on labeled training data. Includes classification (categorical prediction) and regression (numerical prediction).</a:t>
            </a:r>
            <a:endParaRPr sz="1300"/>
          </a:p>
        </p:txBody>
      </p:sp>
      <p:sp>
        <p:nvSpPr>
          <p:cNvPr id="185" name="Google Shape;185;p20"/>
          <p:cNvSpPr/>
          <p:nvPr/>
        </p:nvSpPr>
        <p:spPr>
          <a:xfrm>
            <a:off x="4325640" y="4553510"/>
            <a:ext cx="2532360" cy="254000"/>
          </a:xfrm>
          <a:prstGeom prst="rect">
            <a:avLst/>
          </a:prstGeom>
          <a:noFill/>
          <a:ln>
            <a:noFill/>
          </a:ln>
        </p:spPr>
        <p:txBody>
          <a:bodyPr spcFirstLastPara="1" wrap="square" lIns="0" tIns="0" rIns="0" bIns="0" anchor="t" anchorCtr="0">
            <a:noAutofit/>
          </a:bodyPr>
          <a:lstStyle/>
          <a:p>
            <a:pPr>
              <a:lnSpc>
                <a:spcPct val="128000"/>
              </a:lnSpc>
              <a:buClr>
                <a:srgbClr val="383838"/>
              </a:buClr>
              <a:buSzPts val="1250"/>
            </a:pPr>
            <a:r>
              <a:rPr lang="en-US" sz="1300" dirty="0">
                <a:solidFill>
                  <a:srgbClr val="383838"/>
                </a:solidFill>
                <a:latin typeface="Patrick Hand"/>
                <a:ea typeface="Patrick Hand"/>
                <a:cs typeface="Patrick Hand"/>
                <a:sym typeface="Patrick Hand"/>
              </a:rPr>
              <a:t>Unsupervised Learning</a:t>
            </a:r>
            <a:endParaRPr sz="1300"/>
          </a:p>
        </p:txBody>
      </p:sp>
      <p:sp>
        <p:nvSpPr>
          <p:cNvPr id="186" name="Google Shape;186;p20"/>
          <p:cNvSpPr/>
          <p:nvPr/>
        </p:nvSpPr>
        <p:spPr>
          <a:xfrm>
            <a:off x="4325640" y="4860990"/>
            <a:ext cx="3438922" cy="656034"/>
          </a:xfrm>
          <a:prstGeom prst="rect">
            <a:avLst/>
          </a:prstGeom>
          <a:noFill/>
          <a:ln>
            <a:noFill/>
          </a:ln>
        </p:spPr>
        <p:txBody>
          <a:bodyPr spcFirstLastPara="1" wrap="square" lIns="0" tIns="0" rIns="0" bIns="0" anchor="t" anchorCtr="0">
            <a:noAutofit/>
          </a:bodyPr>
          <a:lstStyle/>
          <a:p>
            <a:pPr>
              <a:lnSpc>
                <a:spcPct val="164000"/>
              </a:lnSpc>
              <a:buClr>
                <a:srgbClr val="383838"/>
              </a:buClr>
              <a:buSzPts val="1250"/>
            </a:pPr>
            <a:r>
              <a:rPr lang="en-US" sz="1300" dirty="0">
                <a:solidFill>
                  <a:srgbClr val="383838"/>
                </a:solidFill>
                <a:latin typeface="Patrick Hand"/>
                <a:ea typeface="Patrick Hand"/>
                <a:cs typeface="Patrick Hand"/>
                <a:sym typeface="Patrick Hand"/>
              </a:rPr>
              <a:t>Descriptive learning where machines find patterns by grouping similar objects without labels. Includes clustering and association analysis.</a:t>
            </a:r>
            <a:endParaRPr sz="1300"/>
          </a:p>
        </p:txBody>
      </p:sp>
      <p:sp>
        <p:nvSpPr>
          <p:cNvPr id="187" name="Google Shape;187;p20"/>
          <p:cNvSpPr/>
          <p:nvPr/>
        </p:nvSpPr>
        <p:spPr>
          <a:xfrm>
            <a:off x="8104485" y="4553510"/>
            <a:ext cx="2436515" cy="254000"/>
          </a:xfrm>
          <a:prstGeom prst="rect">
            <a:avLst/>
          </a:prstGeom>
          <a:noFill/>
          <a:ln>
            <a:noFill/>
          </a:ln>
        </p:spPr>
        <p:txBody>
          <a:bodyPr spcFirstLastPara="1" wrap="square" lIns="0" tIns="0" rIns="0" bIns="0" anchor="t" anchorCtr="0">
            <a:noAutofit/>
          </a:bodyPr>
          <a:lstStyle/>
          <a:p>
            <a:pPr>
              <a:lnSpc>
                <a:spcPct val="128000"/>
              </a:lnSpc>
              <a:buClr>
                <a:srgbClr val="383838"/>
              </a:buClr>
              <a:buSzPts val="1250"/>
            </a:pPr>
            <a:r>
              <a:rPr lang="en-US" sz="1300" dirty="0">
                <a:solidFill>
                  <a:srgbClr val="383838"/>
                </a:solidFill>
                <a:latin typeface="Patrick Hand"/>
                <a:ea typeface="Patrick Hand"/>
                <a:cs typeface="Patrick Hand"/>
                <a:sym typeface="Patrick Hand"/>
              </a:rPr>
              <a:t>Reinforcement Learning</a:t>
            </a:r>
            <a:endParaRPr sz="1300"/>
          </a:p>
        </p:txBody>
      </p:sp>
      <p:sp>
        <p:nvSpPr>
          <p:cNvPr id="188" name="Google Shape;188;p20"/>
          <p:cNvSpPr/>
          <p:nvPr/>
        </p:nvSpPr>
        <p:spPr>
          <a:xfrm>
            <a:off x="8104485" y="4860989"/>
            <a:ext cx="3553222" cy="437357"/>
          </a:xfrm>
          <a:prstGeom prst="rect">
            <a:avLst/>
          </a:prstGeom>
          <a:noFill/>
          <a:ln>
            <a:noFill/>
          </a:ln>
        </p:spPr>
        <p:txBody>
          <a:bodyPr spcFirstLastPara="1" wrap="square" lIns="0" tIns="0" rIns="0" bIns="0" anchor="t" anchorCtr="0">
            <a:noAutofit/>
          </a:bodyPr>
          <a:lstStyle/>
          <a:p>
            <a:pPr>
              <a:lnSpc>
                <a:spcPct val="164000"/>
              </a:lnSpc>
              <a:buClr>
                <a:srgbClr val="383838"/>
              </a:buClr>
              <a:buSzPts val="1250"/>
            </a:pPr>
            <a:r>
              <a:rPr lang="en-US" sz="1300" dirty="0">
                <a:solidFill>
                  <a:srgbClr val="383838"/>
                </a:solidFill>
                <a:latin typeface="Patrick Hand"/>
                <a:ea typeface="Patrick Hand"/>
                <a:cs typeface="Patrick Hand"/>
                <a:sym typeface="Patrick Hand"/>
              </a:rPr>
              <a:t>Machines learn to act autonomously to achieve goals through reward and punishment feedback, improving performance over time.</a:t>
            </a:r>
            <a:endParaRPr sz="1300"/>
          </a:p>
        </p:txBody>
      </p:sp>
      <p:pic>
        <p:nvPicPr>
          <p:cNvPr id="2" name="Picture 2" descr="MAPS &amp; DIRECTIONS - Best Private University in Telangana &amp; Andhra Pradesh | KLH  Hyderabad">
            <a:extLst>
              <a:ext uri="{FF2B5EF4-FFF2-40B4-BE49-F238E27FC236}">
                <a16:creationId xmlns:a16="http://schemas.microsoft.com/office/drawing/2014/main" id="{25998BF6-0494-7E61-EDDD-43945CD8F0E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83562" y="-416953"/>
            <a:ext cx="1908438" cy="14185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1" descr="preencoded.png"/>
          <p:cNvPicPr preferRelativeResize="0"/>
          <p:nvPr/>
        </p:nvPicPr>
        <p:blipFill rotWithShape="1">
          <a:blip r:embed="rId3" cstate="print">
            <a:alphaModFix/>
          </a:blip>
          <a:srcRect/>
          <a:stretch/>
        </p:blipFill>
        <p:spPr>
          <a:xfrm>
            <a:off x="0" y="0"/>
            <a:ext cx="4572000" cy="6864648"/>
          </a:xfrm>
          <a:prstGeom prst="rect">
            <a:avLst/>
          </a:prstGeom>
          <a:noFill/>
          <a:ln>
            <a:noFill/>
          </a:ln>
        </p:spPr>
      </p:pic>
      <p:sp>
        <p:nvSpPr>
          <p:cNvPr id="195" name="Google Shape;195;p21"/>
          <p:cNvSpPr/>
          <p:nvPr/>
        </p:nvSpPr>
        <p:spPr>
          <a:xfrm>
            <a:off x="5098553" y="361949"/>
            <a:ext cx="6095919" cy="386195"/>
          </a:xfrm>
          <a:prstGeom prst="rect">
            <a:avLst/>
          </a:prstGeom>
          <a:noFill/>
          <a:ln>
            <a:noFill/>
          </a:ln>
        </p:spPr>
        <p:txBody>
          <a:bodyPr spcFirstLastPara="1" wrap="square" lIns="0" tIns="0" rIns="0" bIns="0" anchor="t" anchorCtr="0">
            <a:noAutofit/>
          </a:bodyPr>
          <a:lstStyle/>
          <a:p>
            <a:pPr>
              <a:lnSpc>
                <a:spcPct val="126530"/>
              </a:lnSpc>
              <a:buClr>
                <a:srgbClr val="383838"/>
              </a:buClr>
              <a:buSzPts val="2450"/>
            </a:pPr>
            <a:r>
              <a:rPr lang="en-US" sz="2000" dirty="0">
                <a:solidFill>
                  <a:srgbClr val="383838"/>
                </a:solidFill>
                <a:latin typeface="Patrick Hand"/>
                <a:ea typeface="Patrick Hand"/>
                <a:cs typeface="Patrick Hand"/>
                <a:sym typeface="Patrick Hand"/>
              </a:rPr>
              <a:t>Supervised Learning in Action</a:t>
            </a:r>
            <a:endParaRPr sz="2000"/>
          </a:p>
        </p:txBody>
      </p:sp>
      <p:sp>
        <p:nvSpPr>
          <p:cNvPr id="196" name="Google Shape;196;p21"/>
          <p:cNvSpPr/>
          <p:nvPr/>
        </p:nvSpPr>
        <p:spPr>
          <a:xfrm>
            <a:off x="5098554" y="888505"/>
            <a:ext cx="6566893" cy="2282329"/>
          </a:xfrm>
          <a:prstGeom prst="roundRect">
            <a:avLst>
              <a:gd name="adj" fmla="val 4006"/>
            </a:avLst>
          </a:prstGeom>
          <a:solidFill>
            <a:srgbClr val="F7F7F7"/>
          </a:solidFill>
          <a:ln w="22850" cap="flat" cmpd="sng">
            <a:solidFill>
              <a:srgbClr val="CCCCCC"/>
            </a:solidFill>
            <a:prstDash val="solid"/>
            <a:round/>
            <a:headEnd type="none" w="sm" len="sm"/>
            <a:tailEnd type="none" w="sm" len="sm"/>
          </a:ln>
        </p:spPr>
        <p:txBody>
          <a:bodyPr spcFirstLastPara="1" wrap="square" lIns="76184" tIns="76184" rIns="76184" bIns="76184" anchor="ctr" anchorCtr="0">
            <a:noAutofit/>
          </a:bodyPr>
          <a:lstStyle/>
          <a:p>
            <a:endParaRPr/>
          </a:p>
        </p:txBody>
      </p:sp>
      <p:sp>
        <p:nvSpPr>
          <p:cNvPr id="197" name="Google Shape;197;p21"/>
          <p:cNvSpPr/>
          <p:nvPr/>
        </p:nvSpPr>
        <p:spPr>
          <a:xfrm>
            <a:off x="5079504" y="888505"/>
            <a:ext cx="76200" cy="2282329"/>
          </a:xfrm>
          <a:prstGeom prst="roundRect">
            <a:avLst>
              <a:gd name="adj" fmla="val 72563"/>
            </a:avLst>
          </a:prstGeom>
          <a:solidFill>
            <a:srgbClr val="CCCCCC"/>
          </a:solidFill>
          <a:ln>
            <a:noFill/>
          </a:ln>
        </p:spPr>
        <p:txBody>
          <a:bodyPr spcFirstLastPara="1" wrap="square" lIns="76184" tIns="76184" rIns="76184" bIns="76184" anchor="ctr" anchorCtr="0">
            <a:noAutofit/>
          </a:bodyPr>
          <a:lstStyle/>
          <a:p>
            <a:endParaRPr/>
          </a:p>
        </p:txBody>
      </p:sp>
      <p:sp>
        <p:nvSpPr>
          <p:cNvPr id="198" name="Google Shape;198;p21"/>
          <p:cNvSpPr/>
          <p:nvPr/>
        </p:nvSpPr>
        <p:spPr>
          <a:xfrm>
            <a:off x="5306319" y="1039118"/>
            <a:ext cx="1316434" cy="164505"/>
          </a:xfrm>
          <a:prstGeom prst="rect">
            <a:avLst/>
          </a:prstGeom>
          <a:noFill/>
          <a:ln>
            <a:noFill/>
          </a:ln>
        </p:spPr>
        <p:txBody>
          <a:bodyPr spcFirstLastPara="1" wrap="square" lIns="0" tIns="0" rIns="0" bIns="0" anchor="t" anchorCtr="0">
            <a:noAutofit/>
          </a:bodyPr>
          <a:lstStyle/>
          <a:p>
            <a:pPr>
              <a:lnSpc>
                <a:spcPct val="129166"/>
              </a:lnSpc>
              <a:buClr>
                <a:srgbClr val="383838"/>
              </a:buClr>
              <a:buSzPts val="1200"/>
            </a:pPr>
            <a:r>
              <a:rPr lang="en-US" sz="1000" dirty="0">
                <a:solidFill>
                  <a:srgbClr val="383838"/>
                </a:solidFill>
                <a:latin typeface="Patrick Hand"/>
                <a:ea typeface="Patrick Hand"/>
                <a:cs typeface="Patrick Hand"/>
                <a:sym typeface="Patrick Hand"/>
              </a:rPr>
              <a:t>Classification Problems</a:t>
            </a:r>
            <a:endParaRPr sz="1000"/>
          </a:p>
        </p:txBody>
      </p:sp>
      <p:sp>
        <p:nvSpPr>
          <p:cNvPr id="199" name="Google Shape;199;p21"/>
          <p:cNvSpPr/>
          <p:nvPr/>
        </p:nvSpPr>
        <p:spPr>
          <a:xfrm>
            <a:off x="5306319" y="1282601"/>
            <a:ext cx="6208514" cy="421283"/>
          </a:xfrm>
          <a:prstGeom prst="rect">
            <a:avLst/>
          </a:prstGeom>
          <a:noFill/>
          <a:ln>
            <a:noFill/>
          </a:ln>
        </p:spPr>
        <p:txBody>
          <a:bodyPr spcFirstLastPara="1" wrap="square" lIns="0" tIns="0" rIns="0" bIns="0" anchor="t" anchorCtr="0">
            <a:noAutofit/>
          </a:bodyPr>
          <a:lstStyle/>
          <a:p>
            <a:pPr>
              <a:lnSpc>
                <a:spcPct val="162500"/>
              </a:lnSpc>
              <a:buClr>
                <a:srgbClr val="383838"/>
              </a:buClr>
              <a:buSzPts val="1200"/>
            </a:pPr>
            <a:r>
              <a:rPr lang="en-US" sz="1000" dirty="0">
                <a:solidFill>
                  <a:srgbClr val="383838"/>
                </a:solidFill>
                <a:latin typeface="Patrick Hand"/>
                <a:ea typeface="Patrick Hand"/>
                <a:cs typeface="Patrick Hand"/>
                <a:sym typeface="Patrick Hand"/>
              </a:rPr>
              <a:t>Predicting categorical variables - which class does data belong to? Training data contains labeled examples. Machine maps new data to similar training examples and assigns the same label.</a:t>
            </a:r>
            <a:endParaRPr sz="1000"/>
          </a:p>
        </p:txBody>
      </p:sp>
      <p:sp>
        <p:nvSpPr>
          <p:cNvPr id="200" name="Google Shape;200;p21"/>
          <p:cNvSpPr/>
          <p:nvPr/>
        </p:nvSpPr>
        <p:spPr>
          <a:xfrm>
            <a:off x="5306319" y="1782861"/>
            <a:ext cx="6208514" cy="210642"/>
          </a:xfrm>
          <a:prstGeom prst="rect">
            <a:avLst/>
          </a:prstGeom>
          <a:noFill/>
          <a:ln>
            <a:noFill/>
          </a:ln>
        </p:spPr>
        <p:txBody>
          <a:bodyPr spcFirstLastPara="1" wrap="square" lIns="0" tIns="0" rIns="0" bIns="0" anchor="t" anchorCtr="0">
            <a:noAutofit/>
          </a:bodyPr>
          <a:lstStyle/>
          <a:p>
            <a:pPr marL="285739" indent="-285739">
              <a:lnSpc>
                <a:spcPct val="162500"/>
              </a:lnSpc>
              <a:buClr>
                <a:srgbClr val="383838"/>
              </a:buClr>
              <a:buSzPts val="1200"/>
              <a:buFont typeface="Patrick Hand"/>
              <a:buChar char="•"/>
            </a:pPr>
            <a:r>
              <a:rPr lang="en-US" sz="1000" dirty="0">
                <a:solidFill>
                  <a:srgbClr val="383838"/>
                </a:solidFill>
                <a:latin typeface="Patrick Hand"/>
                <a:ea typeface="Patrick Hand"/>
                <a:cs typeface="Patrick Hand"/>
                <a:sym typeface="Patrick Hand"/>
              </a:rPr>
              <a:t>Fraud detection in banking transactions</a:t>
            </a:r>
            <a:endParaRPr sz="1000"/>
          </a:p>
        </p:txBody>
      </p:sp>
      <p:sp>
        <p:nvSpPr>
          <p:cNvPr id="201" name="Google Shape;201;p21"/>
          <p:cNvSpPr/>
          <p:nvPr/>
        </p:nvSpPr>
        <p:spPr>
          <a:xfrm>
            <a:off x="5306319" y="2039541"/>
            <a:ext cx="6208514" cy="210642"/>
          </a:xfrm>
          <a:prstGeom prst="rect">
            <a:avLst/>
          </a:prstGeom>
          <a:noFill/>
          <a:ln>
            <a:noFill/>
          </a:ln>
        </p:spPr>
        <p:txBody>
          <a:bodyPr spcFirstLastPara="1" wrap="square" lIns="0" tIns="0" rIns="0" bIns="0" anchor="t" anchorCtr="0">
            <a:noAutofit/>
          </a:bodyPr>
          <a:lstStyle/>
          <a:p>
            <a:pPr marL="285739" indent="-285739">
              <a:lnSpc>
                <a:spcPct val="162500"/>
              </a:lnSpc>
              <a:buClr>
                <a:srgbClr val="383838"/>
              </a:buClr>
              <a:buSzPts val="1200"/>
              <a:buFont typeface="Patrick Hand"/>
              <a:buChar char="•"/>
            </a:pPr>
            <a:r>
              <a:rPr lang="en-US" sz="1000" dirty="0">
                <a:solidFill>
                  <a:srgbClr val="383838"/>
                </a:solidFill>
                <a:latin typeface="Patrick Hand"/>
                <a:ea typeface="Patrick Hand"/>
                <a:cs typeface="Patrick Hand"/>
                <a:sym typeface="Patrick Hand"/>
              </a:rPr>
              <a:t>Image classification and recognition</a:t>
            </a:r>
            <a:endParaRPr sz="1000"/>
          </a:p>
        </p:txBody>
      </p:sp>
      <p:sp>
        <p:nvSpPr>
          <p:cNvPr id="202" name="Google Shape;202;p21"/>
          <p:cNvSpPr/>
          <p:nvPr/>
        </p:nvSpPr>
        <p:spPr>
          <a:xfrm>
            <a:off x="5306319" y="2296219"/>
            <a:ext cx="6208514" cy="210642"/>
          </a:xfrm>
          <a:prstGeom prst="rect">
            <a:avLst/>
          </a:prstGeom>
          <a:noFill/>
          <a:ln>
            <a:noFill/>
          </a:ln>
        </p:spPr>
        <p:txBody>
          <a:bodyPr spcFirstLastPara="1" wrap="square" lIns="0" tIns="0" rIns="0" bIns="0" anchor="t" anchorCtr="0">
            <a:noAutofit/>
          </a:bodyPr>
          <a:lstStyle/>
          <a:p>
            <a:pPr marL="285739" indent="-285739">
              <a:lnSpc>
                <a:spcPct val="162500"/>
              </a:lnSpc>
              <a:buClr>
                <a:srgbClr val="383838"/>
              </a:buClr>
              <a:buSzPts val="1200"/>
              <a:buFont typeface="Patrick Hand"/>
              <a:buChar char="•"/>
            </a:pPr>
            <a:r>
              <a:rPr lang="en-US" sz="1000" dirty="0">
                <a:solidFill>
                  <a:srgbClr val="383838"/>
                </a:solidFill>
                <a:latin typeface="Patrick Hand"/>
                <a:ea typeface="Patrick Hand"/>
                <a:cs typeface="Patrick Hand"/>
                <a:sym typeface="Patrick Hand"/>
              </a:rPr>
              <a:t>Disease prediction from symptoms</a:t>
            </a:r>
            <a:endParaRPr sz="1000"/>
          </a:p>
        </p:txBody>
      </p:sp>
      <p:sp>
        <p:nvSpPr>
          <p:cNvPr id="203" name="Google Shape;203;p21"/>
          <p:cNvSpPr/>
          <p:nvPr/>
        </p:nvSpPr>
        <p:spPr>
          <a:xfrm>
            <a:off x="5306319" y="2552898"/>
            <a:ext cx="6208514" cy="210642"/>
          </a:xfrm>
          <a:prstGeom prst="rect">
            <a:avLst/>
          </a:prstGeom>
          <a:noFill/>
          <a:ln>
            <a:noFill/>
          </a:ln>
        </p:spPr>
        <p:txBody>
          <a:bodyPr spcFirstLastPara="1" wrap="square" lIns="0" tIns="0" rIns="0" bIns="0" anchor="t" anchorCtr="0">
            <a:noAutofit/>
          </a:bodyPr>
          <a:lstStyle/>
          <a:p>
            <a:pPr marL="285739" indent="-285739">
              <a:lnSpc>
                <a:spcPct val="162500"/>
              </a:lnSpc>
              <a:buClr>
                <a:srgbClr val="383838"/>
              </a:buClr>
              <a:buSzPts val="1200"/>
              <a:buFont typeface="Patrick Hand"/>
              <a:buChar char="•"/>
            </a:pPr>
            <a:r>
              <a:rPr lang="en-US" sz="1000" dirty="0">
                <a:solidFill>
                  <a:srgbClr val="383838"/>
                </a:solidFill>
                <a:latin typeface="Patrick Hand"/>
                <a:ea typeface="Patrick Hand"/>
                <a:cs typeface="Patrick Hand"/>
                <a:sym typeface="Patrick Hand"/>
              </a:rPr>
              <a:t>Email spam filtering</a:t>
            </a:r>
            <a:endParaRPr sz="1000"/>
          </a:p>
        </p:txBody>
      </p:sp>
      <p:sp>
        <p:nvSpPr>
          <p:cNvPr id="204" name="Google Shape;204;p21"/>
          <p:cNvSpPr/>
          <p:nvPr/>
        </p:nvSpPr>
        <p:spPr>
          <a:xfrm>
            <a:off x="5306319" y="2809577"/>
            <a:ext cx="6208514" cy="210642"/>
          </a:xfrm>
          <a:prstGeom prst="rect">
            <a:avLst/>
          </a:prstGeom>
          <a:noFill/>
          <a:ln>
            <a:noFill/>
          </a:ln>
        </p:spPr>
        <p:txBody>
          <a:bodyPr spcFirstLastPara="1" wrap="square" lIns="0" tIns="0" rIns="0" bIns="0" anchor="t" anchorCtr="0">
            <a:noAutofit/>
          </a:bodyPr>
          <a:lstStyle/>
          <a:p>
            <a:pPr marL="285739" indent="-285739">
              <a:lnSpc>
                <a:spcPct val="162500"/>
              </a:lnSpc>
              <a:buClr>
                <a:srgbClr val="383838"/>
              </a:buClr>
              <a:buSzPts val="1200"/>
              <a:buFont typeface="Patrick Hand"/>
              <a:buChar char="•"/>
            </a:pPr>
            <a:r>
              <a:rPr lang="en-US" sz="1000" dirty="0">
                <a:solidFill>
                  <a:srgbClr val="383838"/>
                </a:solidFill>
                <a:latin typeface="Patrick Hand"/>
                <a:ea typeface="Patrick Hand"/>
                <a:cs typeface="Patrick Hand"/>
                <a:sym typeface="Patrick Hand"/>
              </a:rPr>
              <a:t>Handwriting recognition</a:t>
            </a:r>
            <a:endParaRPr sz="1000"/>
          </a:p>
        </p:txBody>
      </p:sp>
      <p:sp>
        <p:nvSpPr>
          <p:cNvPr id="205" name="Google Shape;205;p21"/>
          <p:cNvSpPr/>
          <p:nvPr/>
        </p:nvSpPr>
        <p:spPr>
          <a:xfrm>
            <a:off x="5098554" y="3302397"/>
            <a:ext cx="6566893" cy="2282329"/>
          </a:xfrm>
          <a:prstGeom prst="roundRect">
            <a:avLst>
              <a:gd name="adj" fmla="val 4006"/>
            </a:avLst>
          </a:prstGeom>
          <a:solidFill>
            <a:srgbClr val="F7F7F7"/>
          </a:solidFill>
          <a:ln w="22850" cap="flat" cmpd="sng">
            <a:solidFill>
              <a:srgbClr val="CCCCCC"/>
            </a:solidFill>
            <a:prstDash val="solid"/>
            <a:round/>
            <a:headEnd type="none" w="sm" len="sm"/>
            <a:tailEnd type="none" w="sm" len="sm"/>
          </a:ln>
        </p:spPr>
        <p:txBody>
          <a:bodyPr spcFirstLastPara="1" wrap="square" lIns="76184" tIns="76184" rIns="76184" bIns="76184" anchor="ctr" anchorCtr="0">
            <a:noAutofit/>
          </a:bodyPr>
          <a:lstStyle/>
          <a:p>
            <a:endParaRPr/>
          </a:p>
        </p:txBody>
      </p:sp>
      <p:sp>
        <p:nvSpPr>
          <p:cNvPr id="206" name="Google Shape;206;p21"/>
          <p:cNvSpPr/>
          <p:nvPr/>
        </p:nvSpPr>
        <p:spPr>
          <a:xfrm>
            <a:off x="5079504" y="3302397"/>
            <a:ext cx="76200" cy="2282329"/>
          </a:xfrm>
          <a:prstGeom prst="roundRect">
            <a:avLst>
              <a:gd name="adj" fmla="val 72563"/>
            </a:avLst>
          </a:prstGeom>
          <a:solidFill>
            <a:srgbClr val="CCCCCC"/>
          </a:solidFill>
          <a:ln>
            <a:noFill/>
          </a:ln>
        </p:spPr>
        <p:txBody>
          <a:bodyPr spcFirstLastPara="1" wrap="square" lIns="76184" tIns="76184" rIns="76184" bIns="76184" anchor="ctr" anchorCtr="0">
            <a:noAutofit/>
          </a:bodyPr>
          <a:lstStyle/>
          <a:p>
            <a:endParaRPr/>
          </a:p>
        </p:txBody>
      </p:sp>
      <p:sp>
        <p:nvSpPr>
          <p:cNvPr id="207" name="Google Shape;207;p21"/>
          <p:cNvSpPr/>
          <p:nvPr/>
        </p:nvSpPr>
        <p:spPr>
          <a:xfrm>
            <a:off x="5306319" y="3453011"/>
            <a:ext cx="1316434" cy="164505"/>
          </a:xfrm>
          <a:prstGeom prst="rect">
            <a:avLst/>
          </a:prstGeom>
          <a:noFill/>
          <a:ln>
            <a:noFill/>
          </a:ln>
        </p:spPr>
        <p:txBody>
          <a:bodyPr spcFirstLastPara="1" wrap="square" lIns="0" tIns="0" rIns="0" bIns="0" anchor="t" anchorCtr="0">
            <a:noAutofit/>
          </a:bodyPr>
          <a:lstStyle/>
          <a:p>
            <a:pPr>
              <a:lnSpc>
                <a:spcPct val="129166"/>
              </a:lnSpc>
              <a:buClr>
                <a:srgbClr val="383838"/>
              </a:buClr>
              <a:buSzPts val="1200"/>
            </a:pPr>
            <a:r>
              <a:rPr lang="en-US" sz="1000" dirty="0">
                <a:solidFill>
                  <a:srgbClr val="383838"/>
                </a:solidFill>
                <a:latin typeface="Patrick Hand"/>
                <a:ea typeface="Patrick Hand"/>
                <a:cs typeface="Patrick Hand"/>
                <a:sym typeface="Patrick Hand"/>
              </a:rPr>
              <a:t>Regression Problems</a:t>
            </a:r>
            <a:endParaRPr sz="1000"/>
          </a:p>
        </p:txBody>
      </p:sp>
      <p:sp>
        <p:nvSpPr>
          <p:cNvPr id="208" name="Google Shape;208;p21"/>
          <p:cNvSpPr/>
          <p:nvPr/>
        </p:nvSpPr>
        <p:spPr>
          <a:xfrm>
            <a:off x="5306319" y="3696494"/>
            <a:ext cx="6208514" cy="421283"/>
          </a:xfrm>
          <a:prstGeom prst="rect">
            <a:avLst/>
          </a:prstGeom>
          <a:noFill/>
          <a:ln>
            <a:noFill/>
          </a:ln>
        </p:spPr>
        <p:txBody>
          <a:bodyPr spcFirstLastPara="1" wrap="square" lIns="0" tIns="0" rIns="0" bIns="0" anchor="t" anchorCtr="0">
            <a:noAutofit/>
          </a:bodyPr>
          <a:lstStyle/>
          <a:p>
            <a:pPr>
              <a:lnSpc>
                <a:spcPct val="162500"/>
              </a:lnSpc>
              <a:buClr>
                <a:srgbClr val="383838"/>
              </a:buClr>
              <a:buSzPts val="1200"/>
            </a:pPr>
            <a:r>
              <a:rPr lang="en-US" sz="1000" dirty="0">
                <a:solidFill>
                  <a:srgbClr val="383838"/>
                </a:solidFill>
                <a:latin typeface="Patrick Hand"/>
                <a:ea typeface="Patrick Hand"/>
                <a:cs typeface="Patrick Hand"/>
                <a:sym typeface="Patrick Hand"/>
              </a:rPr>
              <a:t>Predicting continuous numerical values. A mathematical relationship is fitted between predictor and target variables using methods like least squares.</a:t>
            </a:r>
            <a:endParaRPr sz="1000"/>
          </a:p>
        </p:txBody>
      </p:sp>
      <p:sp>
        <p:nvSpPr>
          <p:cNvPr id="209" name="Google Shape;209;p21"/>
          <p:cNvSpPr/>
          <p:nvPr/>
        </p:nvSpPr>
        <p:spPr>
          <a:xfrm>
            <a:off x="5306319" y="4196755"/>
            <a:ext cx="6208514" cy="210642"/>
          </a:xfrm>
          <a:prstGeom prst="rect">
            <a:avLst/>
          </a:prstGeom>
          <a:noFill/>
          <a:ln>
            <a:noFill/>
          </a:ln>
        </p:spPr>
        <p:txBody>
          <a:bodyPr spcFirstLastPara="1" wrap="square" lIns="0" tIns="0" rIns="0" bIns="0" anchor="t" anchorCtr="0">
            <a:noAutofit/>
          </a:bodyPr>
          <a:lstStyle/>
          <a:p>
            <a:pPr marL="285739" indent="-285739">
              <a:lnSpc>
                <a:spcPct val="162500"/>
              </a:lnSpc>
              <a:buClr>
                <a:srgbClr val="383838"/>
              </a:buClr>
              <a:buSzPts val="1200"/>
              <a:buFont typeface="Patrick Hand"/>
              <a:buChar char="•"/>
            </a:pPr>
            <a:r>
              <a:rPr lang="en-US" sz="1000" dirty="0">
                <a:solidFill>
                  <a:srgbClr val="383838"/>
                </a:solidFill>
                <a:latin typeface="Patrick Hand"/>
                <a:ea typeface="Patrick Hand"/>
                <a:cs typeface="Patrick Hand"/>
                <a:sym typeface="Patrick Hand"/>
              </a:rPr>
              <a:t>Real estate price prediction</a:t>
            </a:r>
            <a:endParaRPr sz="1000"/>
          </a:p>
        </p:txBody>
      </p:sp>
      <p:sp>
        <p:nvSpPr>
          <p:cNvPr id="210" name="Google Shape;210;p21"/>
          <p:cNvSpPr/>
          <p:nvPr/>
        </p:nvSpPr>
        <p:spPr>
          <a:xfrm>
            <a:off x="5306319" y="4453433"/>
            <a:ext cx="6208514" cy="210642"/>
          </a:xfrm>
          <a:prstGeom prst="rect">
            <a:avLst/>
          </a:prstGeom>
          <a:noFill/>
          <a:ln>
            <a:noFill/>
          </a:ln>
        </p:spPr>
        <p:txBody>
          <a:bodyPr spcFirstLastPara="1" wrap="square" lIns="0" tIns="0" rIns="0" bIns="0" anchor="t" anchorCtr="0">
            <a:noAutofit/>
          </a:bodyPr>
          <a:lstStyle/>
          <a:p>
            <a:pPr marL="285739" indent="-285739">
              <a:lnSpc>
                <a:spcPct val="162500"/>
              </a:lnSpc>
              <a:buClr>
                <a:srgbClr val="383838"/>
              </a:buClr>
              <a:buSzPts val="1200"/>
              <a:buFont typeface="Patrick Hand"/>
              <a:buChar char="•"/>
            </a:pPr>
            <a:r>
              <a:rPr lang="en-US" sz="1000" dirty="0">
                <a:solidFill>
                  <a:srgbClr val="383838"/>
                </a:solidFill>
                <a:latin typeface="Patrick Hand"/>
                <a:ea typeface="Patrick Hand"/>
                <a:cs typeface="Patrick Hand"/>
                <a:sym typeface="Patrick Hand"/>
              </a:rPr>
              <a:t>Stock market forecasting</a:t>
            </a:r>
            <a:endParaRPr sz="1000"/>
          </a:p>
        </p:txBody>
      </p:sp>
      <p:sp>
        <p:nvSpPr>
          <p:cNvPr id="211" name="Google Shape;211;p21"/>
          <p:cNvSpPr/>
          <p:nvPr/>
        </p:nvSpPr>
        <p:spPr>
          <a:xfrm>
            <a:off x="5306319" y="4710112"/>
            <a:ext cx="6208514" cy="210642"/>
          </a:xfrm>
          <a:prstGeom prst="rect">
            <a:avLst/>
          </a:prstGeom>
          <a:noFill/>
          <a:ln>
            <a:noFill/>
          </a:ln>
        </p:spPr>
        <p:txBody>
          <a:bodyPr spcFirstLastPara="1" wrap="square" lIns="0" tIns="0" rIns="0" bIns="0" anchor="t" anchorCtr="0">
            <a:noAutofit/>
          </a:bodyPr>
          <a:lstStyle/>
          <a:p>
            <a:pPr marL="285739" indent="-285739">
              <a:lnSpc>
                <a:spcPct val="162500"/>
              </a:lnSpc>
              <a:buClr>
                <a:srgbClr val="383838"/>
              </a:buClr>
              <a:buSzPts val="1200"/>
              <a:buFont typeface="Patrick Hand"/>
              <a:buChar char="•"/>
            </a:pPr>
            <a:r>
              <a:rPr lang="en-US" sz="1000" dirty="0">
                <a:solidFill>
                  <a:srgbClr val="383838"/>
                </a:solidFill>
                <a:latin typeface="Patrick Hand"/>
                <a:ea typeface="Patrick Hand"/>
                <a:cs typeface="Patrick Hand"/>
                <a:sym typeface="Patrick Hand"/>
              </a:rPr>
              <a:t>Sales revenue prediction</a:t>
            </a:r>
            <a:endParaRPr sz="1000"/>
          </a:p>
        </p:txBody>
      </p:sp>
      <p:sp>
        <p:nvSpPr>
          <p:cNvPr id="212" name="Google Shape;212;p21"/>
          <p:cNvSpPr/>
          <p:nvPr/>
        </p:nvSpPr>
        <p:spPr>
          <a:xfrm>
            <a:off x="5306319" y="4966792"/>
            <a:ext cx="6208514" cy="210642"/>
          </a:xfrm>
          <a:prstGeom prst="rect">
            <a:avLst/>
          </a:prstGeom>
          <a:noFill/>
          <a:ln>
            <a:noFill/>
          </a:ln>
        </p:spPr>
        <p:txBody>
          <a:bodyPr spcFirstLastPara="1" wrap="square" lIns="0" tIns="0" rIns="0" bIns="0" anchor="t" anchorCtr="0">
            <a:noAutofit/>
          </a:bodyPr>
          <a:lstStyle/>
          <a:p>
            <a:pPr marL="285739" indent="-285739">
              <a:lnSpc>
                <a:spcPct val="162500"/>
              </a:lnSpc>
              <a:buClr>
                <a:srgbClr val="383838"/>
              </a:buClr>
              <a:buSzPts val="1200"/>
              <a:buFont typeface="Patrick Hand"/>
              <a:buChar char="•"/>
            </a:pPr>
            <a:r>
              <a:rPr lang="en-US" sz="1000" dirty="0">
                <a:solidFill>
                  <a:srgbClr val="383838"/>
                </a:solidFill>
                <a:latin typeface="Patrick Hand"/>
                <a:ea typeface="Patrick Hand"/>
                <a:cs typeface="Patrick Hand"/>
                <a:sym typeface="Patrick Hand"/>
              </a:rPr>
              <a:t>Weather forecasting</a:t>
            </a:r>
            <a:endParaRPr sz="1000"/>
          </a:p>
        </p:txBody>
      </p:sp>
      <p:sp>
        <p:nvSpPr>
          <p:cNvPr id="213" name="Google Shape;213;p21"/>
          <p:cNvSpPr/>
          <p:nvPr/>
        </p:nvSpPr>
        <p:spPr>
          <a:xfrm>
            <a:off x="5306319" y="5223470"/>
            <a:ext cx="6208514" cy="210642"/>
          </a:xfrm>
          <a:prstGeom prst="rect">
            <a:avLst/>
          </a:prstGeom>
          <a:noFill/>
          <a:ln>
            <a:noFill/>
          </a:ln>
        </p:spPr>
        <p:txBody>
          <a:bodyPr spcFirstLastPara="1" wrap="square" lIns="0" tIns="0" rIns="0" bIns="0" anchor="t" anchorCtr="0">
            <a:noAutofit/>
          </a:bodyPr>
          <a:lstStyle/>
          <a:p>
            <a:pPr marL="285739" indent="-285739">
              <a:lnSpc>
                <a:spcPct val="162500"/>
              </a:lnSpc>
              <a:buClr>
                <a:srgbClr val="383838"/>
              </a:buClr>
              <a:buSzPts val="1200"/>
              <a:buFont typeface="Patrick Hand"/>
              <a:buChar char="•"/>
            </a:pPr>
            <a:r>
              <a:rPr lang="en-US" sz="1000" dirty="0">
                <a:solidFill>
                  <a:srgbClr val="383838"/>
                </a:solidFill>
                <a:latin typeface="Patrick Hand"/>
                <a:ea typeface="Patrick Hand"/>
                <a:cs typeface="Patrick Hand"/>
                <a:sym typeface="Patrick Hand"/>
              </a:rPr>
              <a:t>Demand forecasting in retail</a:t>
            </a:r>
            <a:endParaRPr sz="1000"/>
          </a:p>
        </p:txBody>
      </p:sp>
      <p:sp>
        <p:nvSpPr>
          <p:cNvPr id="214" name="Google Shape;214;p21"/>
          <p:cNvSpPr/>
          <p:nvPr/>
        </p:nvSpPr>
        <p:spPr>
          <a:xfrm>
            <a:off x="5098554" y="5732760"/>
            <a:ext cx="6566893" cy="769938"/>
          </a:xfrm>
          <a:prstGeom prst="roundRect">
            <a:avLst>
              <a:gd name="adj" fmla="val 7182"/>
            </a:avLst>
          </a:prstGeom>
          <a:solidFill>
            <a:srgbClr val="D9D9D9"/>
          </a:solidFill>
          <a:ln>
            <a:noFill/>
          </a:ln>
        </p:spPr>
        <p:txBody>
          <a:bodyPr spcFirstLastPara="1" wrap="square" lIns="76184" tIns="76184" rIns="76184" bIns="76184" anchor="ctr" anchorCtr="0">
            <a:noAutofit/>
          </a:bodyPr>
          <a:lstStyle/>
          <a:p>
            <a:endParaRPr/>
          </a:p>
        </p:txBody>
      </p:sp>
      <p:pic>
        <p:nvPicPr>
          <p:cNvPr id="215" name="Google Shape;215;p21" descr="preencoded.png"/>
          <p:cNvPicPr preferRelativeResize="0"/>
          <p:nvPr/>
        </p:nvPicPr>
        <p:blipFill rotWithShape="1">
          <a:blip r:embed="rId4">
            <a:alphaModFix/>
          </a:blip>
          <a:srcRect/>
          <a:stretch/>
        </p:blipFill>
        <p:spPr>
          <a:xfrm>
            <a:off x="5230118" y="5934373"/>
            <a:ext cx="164505" cy="131564"/>
          </a:xfrm>
          <a:prstGeom prst="rect">
            <a:avLst/>
          </a:prstGeom>
          <a:noFill/>
          <a:ln>
            <a:noFill/>
          </a:ln>
        </p:spPr>
      </p:pic>
      <p:sp>
        <p:nvSpPr>
          <p:cNvPr id="216" name="Google Shape;216;p21"/>
          <p:cNvSpPr/>
          <p:nvPr/>
        </p:nvSpPr>
        <p:spPr>
          <a:xfrm>
            <a:off x="5526187" y="5897166"/>
            <a:ext cx="6007695" cy="421283"/>
          </a:xfrm>
          <a:prstGeom prst="rect">
            <a:avLst/>
          </a:prstGeom>
          <a:noFill/>
          <a:ln>
            <a:noFill/>
          </a:ln>
        </p:spPr>
        <p:txBody>
          <a:bodyPr spcFirstLastPara="1" wrap="square" lIns="0" tIns="0" rIns="0" bIns="0" anchor="t" anchorCtr="0">
            <a:noAutofit/>
          </a:bodyPr>
          <a:lstStyle/>
          <a:p>
            <a:pPr>
              <a:lnSpc>
                <a:spcPct val="162500"/>
              </a:lnSpc>
              <a:buClr>
                <a:srgbClr val="000000"/>
              </a:buClr>
              <a:buSzPts val="1200"/>
            </a:pPr>
            <a:r>
              <a:rPr lang="en-US" sz="1000" b="1" dirty="0">
                <a:solidFill>
                  <a:srgbClr val="000000"/>
                </a:solidFill>
                <a:latin typeface="Patrick Hand"/>
                <a:ea typeface="Patrick Hand"/>
                <a:cs typeface="Patrick Hand"/>
                <a:sym typeface="Patrick Hand"/>
              </a:rPr>
              <a:t>Key Insight:</a:t>
            </a:r>
            <a:r>
              <a:rPr lang="en-US" sz="1000" dirty="0">
                <a:solidFill>
                  <a:srgbClr val="000000"/>
                </a:solidFill>
                <a:latin typeface="Patrick Hand"/>
                <a:ea typeface="Patrick Hand"/>
                <a:cs typeface="Patrick Hand"/>
                <a:sym typeface="Patrick Hand"/>
              </a:rPr>
              <a:t> Supervised learning quality depends entirely on training data quality. Poor training data leads to imprecise predictions.</a:t>
            </a:r>
            <a:endParaRPr sz="1000"/>
          </a:p>
        </p:txBody>
      </p:sp>
      <p:pic>
        <p:nvPicPr>
          <p:cNvPr id="2" name="Picture 2" descr="MAPS &amp; DIRECTIONS - Best Private University in Telangana &amp; Andhra Pradesh | KLH  Hyderabad">
            <a:extLst>
              <a:ext uri="{FF2B5EF4-FFF2-40B4-BE49-F238E27FC236}">
                <a16:creationId xmlns:a16="http://schemas.microsoft.com/office/drawing/2014/main" id="{93DFC98B-5D80-8586-669D-BF421F31C9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3562" y="-416953"/>
            <a:ext cx="1908438" cy="14185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2"/>
          <p:cNvSpPr/>
          <p:nvPr/>
        </p:nvSpPr>
        <p:spPr>
          <a:xfrm>
            <a:off x="402531" y="276721"/>
            <a:ext cx="4740969" cy="485279"/>
          </a:xfrm>
          <a:prstGeom prst="rect">
            <a:avLst/>
          </a:prstGeom>
          <a:noFill/>
          <a:ln>
            <a:noFill/>
          </a:ln>
        </p:spPr>
        <p:txBody>
          <a:bodyPr spcFirstLastPara="1" wrap="square" lIns="0" tIns="0" rIns="0" bIns="0" anchor="t" anchorCtr="0">
            <a:noAutofit/>
          </a:bodyPr>
          <a:lstStyle/>
          <a:p>
            <a:pPr>
              <a:lnSpc>
                <a:spcPct val="123684"/>
              </a:lnSpc>
              <a:buClr>
                <a:srgbClr val="383838"/>
              </a:buClr>
              <a:buSzPts val="1900"/>
            </a:pPr>
            <a:r>
              <a:rPr lang="en-US" sz="1700" dirty="0">
                <a:solidFill>
                  <a:srgbClr val="383838"/>
                </a:solidFill>
                <a:latin typeface="Patrick Hand"/>
                <a:ea typeface="Patrick Hand"/>
                <a:cs typeface="Patrick Hand"/>
                <a:sym typeface="Patrick Hand"/>
              </a:rPr>
              <a:t>Unsupervised &amp; </a:t>
            </a:r>
            <a:r>
              <a:rPr lang="en-US" sz="2300" dirty="0">
                <a:solidFill>
                  <a:srgbClr val="383838"/>
                </a:solidFill>
                <a:latin typeface="Patrick Hand"/>
                <a:ea typeface="Patrick Hand"/>
                <a:cs typeface="Patrick Hand"/>
                <a:sym typeface="Patrick Hand"/>
              </a:rPr>
              <a:t>Reinforcement</a:t>
            </a:r>
            <a:r>
              <a:rPr lang="en-US" sz="1700" dirty="0">
                <a:solidFill>
                  <a:srgbClr val="383838"/>
                </a:solidFill>
                <a:latin typeface="Patrick Hand"/>
                <a:ea typeface="Patrick Hand"/>
                <a:cs typeface="Patrick Hand"/>
                <a:sym typeface="Patrick Hand"/>
              </a:rPr>
              <a:t> Learning</a:t>
            </a:r>
            <a:endParaRPr sz="1700"/>
          </a:p>
        </p:txBody>
      </p:sp>
      <p:sp>
        <p:nvSpPr>
          <p:cNvPr id="223" name="Google Shape;223;p22"/>
          <p:cNvSpPr/>
          <p:nvPr/>
        </p:nvSpPr>
        <p:spPr>
          <a:xfrm>
            <a:off x="402531" y="779859"/>
            <a:ext cx="2708969" cy="363141"/>
          </a:xfrm>
          <a:prstGeom prst="rect">
            <a:avLst/>
          </a:prstGeom>
          <a:noFill/>
          <a:ln>
            <a:noFill/>
          </a:ln>
        </p:spPr>
        <p:txBody>
          <a:bodyPr spcFirstLastPara="1" wrap="square" lIns="0" tIns="0" rIns="0" bIns="0" anchor="t" anchorCtr="0">
            <a:noAutofit/>
          </a:bodyPr>
          <a:lstStyle/>
          <a:p>
            <a:pPr>
              <a:lnSpc>
                <a:spcPct val="121052"/>
              </a:lnSpc>
              <a:buClr>
                <a:srgbClr val="383838"/>
              </a:buClr>
              <a:buSzPts val="950"/>
            </a:pPr>
            <a:r>
              <a:rPr lang="en-US" sz="1700" dirty="0">
                <a:solidFill>
                  <a:srgbClr val="383838"/>
                </a:solidFill>
                <a:latin typeface="Patrick Hand"/>
                <a:ea typeface="Patrick Hand"/>
                <a:cs typeface="Patrick Hand"/>
                <a:sym typeface="Patrick Hand"/>
              </a:rPr>
              <a:t>Unsupervised Learning</a:t>
            </a:r>
            <a:endParaRPr sz="800"/>
          </a:p>
        </p:txBody>
      </p:sp>
      <p:pic>
        <p:nvPicPr>
          <p:cNvPr id="224" name="Google Shape;224;p22" descr="preencoded.png"/>
          <p:cNvPicPr preferRelativeResize="0"/>
          <p:nvPr/>
        </p:nvPicPr>
        <p:blipFill rotWithShape="1">
          <a:blip r:embed="rId3" cstate="print">
            <a:alphaModFix/>
          </a:blip>
          <a:srcRect/>
          <a:stretch/>
        </p:blipFill>
        <p:spPr>
          <a:xfrm>
            <a:off x="402531" y="1018780"/>
            <a:ext cx="5570736" cy="1711721"/>
          </a:xfrm>
          <a:prstGeom prst="rect">
            <a:avLst/>
          </a:prstGeom>
          <a:noFill/>
          <a:ln>
            <a:noFill/>
          </a:ln>
        </p:spPr>
      </p:pic>
      <p:sp>
        <p:nvSpPr>
          <p:cNvPr id="225" name="Google Shape;225;p22"/>
          <p:cNvSpPr/>
          <p:nvPr/>
        </p:nvSpPr>
        <p:spPr>
          <a:xfrm>
            <a:off x="402531" y="2794000"/>
            <a:ext cx="5570736" cy="353373"/>
          </a:xfrm>
          <a:prstGeom prst="rect">
            <a:avLst/>
          </a:prstGeom>
          <a:noFill/>
          <a:ln>
            <a:noFill/>
          </a:ln>
        </p:spPr>
        <p:txBody>
          <a:bodyPr spcFirstLastPara="1" wrap="square" lIns="0" tIns="0" rIns="0" bIns="0" anchor="t" anchorCtr="0">
            <a:noAutofit/>
          </a:bodyPr>
          <a:lstStyle/>
          <a:p>
            <a:pPr>
              <a:lnSpc>
                <a:spcPct val="157894"/>
              </a:lnSpc>
              <a:buClr>
                <a:srgbClr val="383838"/>
              </a:buClr>
              <a:buSzPts val="950"/>
            </a:pPr>
            <a:r>
              <a:rPr lang="en-US" sz="1700" dirty="0">
                <a:solidFill>
                  <a:srgbClr val="383838"/>
                </a:solidFill>
                <a:latin typeface="Patrick Hand"/>
                <a:ea typeface="Patrick Hand"/>
                <a:cs typeface="Patrick Hand"/>
                <a:sym typeface="Patrick Hand"/>
              </a:rPr>
              <a:t>Discovers natural groupings in unlabeled data through pattern recognition. </a:t>
            </a:r>
            <a:r>
              <a:rPr lang="en-US" sz="1700" b="1" dirty="0">
                <a:solidFill>
                  <a:srgbClr val="383838"/>
                </a:solidFill>
                <a:latin typeface="Patrick Hand"/>
                <a:ea typeface="Patrick Hand"/>
                <a:cs typeface="Patrick Hand"/>
                <a:sym typeface="Patrick Hand"/>
              </a:rPr>
              <a:t>Clustering</a:t>
            </a:r>
            <a:r>
              <a:rPr lang="en-US" sz="1700" dirty="0">
                <a:solidFill>
                  <a:srgbClr val="383838"/>
                </a:solidFill>
                <a:latin typeface="Patrick Hand"/>
                <a:ea typeface="Patrick Hand"/>
                <a:cs typeface="Patrick Hand"/>
                <a:sym typeface="Patrick Hand"/>
              </a:rPr>
              <a:t> groups similar objects using distance measures. </a:t>
            </a:r>
            <a:r>
              <a:rPr lang="en-US" sz="1700" b="1" dirty="0">
                <a:solidFill>
                  <a:srgbClr val="383838"/>
                </a:solidFill>
                <a:latin typeface="Patrick Hand"/>
                <a:ea typeface="Patrick Hand"/>
                <a:cs typeface="Patrick Hand"/>
                <a:sym typeface="Patrick Hand"/>
              </a:rPr>
              <a:t>Association analysis</a:t>
            </a:r>
            <a:r>
              <a:rPr lang="en-US" sz="1700" dirty="0">
                <a:solidFill>
                  <a:srgbClr val="383838"/>
                </a:solidFill>
                <a:latin typeface="Patrick Hand"/>
                <a:ea typeface="Patrick Hand"/>
                <a:cs typeface="Patrick Hand"/>
                <a:sym typeface="Patrick Hand"/>
              </a:rPr>
              <a:t> identifies relationships between data elements.</a:t>
            </a:r>
            <a:endParaRPr sz="1700"/>
          </a:p>
        </p:txBody>
      </p:sp>
      <p:sp>
        <p:nvSpPr>
          <p:cNvPr id="226" name="Google Shape;226;p22"/>
          <p:cNvSpPr/>
          <p:nvPr/>
        </p:nvSpPr>
        <p:spPr>
          <a:xfrm>
            <a:off x="360967" y="4499263"/>
            <a:ext cx="5570736" cy="160933"/>
          </a:xfrm>
          <a:prstGeom prst="rect">
            <a:avLst/>
          </a:prstGeom>
          <a:noFill/>
          <a:ln>
            <a:noFill/>
          </a:ln>
        </p:spPr>
        <p:txBody>
          <a:bodyPr spcFirstLastPara="1" wrap="square" lIns="0" tIns="0" rIns="0" bIns="0" anchor="t" anchorCtr="0">
            <a:noAutofit/>
          </a:bodyPr>
          <a:lstStyle/>
          <a:p>
            <a:pPr>
              <a:lnSpc>
                <a:spcPct val="157894"/>
              </a:lnSpc>
              <a:buClr>
                <a:srgbClr val="383838"/>
              </a:buClr>
              <a:buSzPts val="950"/>
            </a:pPr>
            <a:r>
              <a:rPr lang="en-US" sz="2000" b="1" dirty="0">
                <a:solidFill>
                  <a:srgbClr val="383838"/>
                </a:solidFill>
                <a:latin typeface="Patrick Hand"/>
                <a:ea typeface="Patrick Hand"/>
                <a:cs typeface="Patrick Hand"/>
                <a:sym typeface="Patrick Hand"/>
              </a:rPr>
              <a:t>Applications:</a:t>
            </a:r>
            <a:r>
              <a:rPr lang="en-US" sz="2000" dirty="0">
                <a:solidFill>
                  <a:srgbClr val="383838"/>
                </a:solidFill>
                <a:latin typeface="Patrick Hand"/>
                <a:ea typeface="Patrick Hand"/>
                <a:cs typeface="Patrick Hand"/>
                <a:sym typeface="Patrick Hand"/>
              </a:rPr>
              <a:t> Customer segmentation, market basket analysis, recommender systems.</a:t>
            </a:r>
            <a:endParaRPr sz="2000"/>
          </a:p>
        </p:txBody>
      </p:sp>
      <p:sp>
        <p:nvSpPr>
          <p:cNvPr id="227" name="Google Shape;227;p22"/>
          <p:cNvSpPr/>
          <p:nvPr/>
        </p:nvSpPr>
        <p:spPr>
          <a:xfrm>
            <a:off x="6225084" y="779859"/>
            <a:ext cx="1006376" cy="125710"/>
          </a:xfrm>
          <a:prstGeom prst="rect">
            <a:avLst/>
          </a:prstGeom>
          <a:noFill/>
          <a:ln>
            <a:noFill/>
          </a:ln>
        </p:spPr>
        <p:txBody>
          <a:bodyPr spcFirstLastPara="1" wrap="square" lIns="0" tIns="0" rIns="0" bIns="0" anchor="t" anchorCtr="0">
            <a:noAutofit/>
          </a:bodyPr>
          <a:lstStyle/>
          <a:p>
            <a:pPr>
              <a:lnSpc>
                <a:spcPct val="121052"/>
              </a:lnSpc>
              <a:buClr>
                <a:srgbClr val="383838"/>
              </a:buClr>
              <a:buSzPts val="950"/>
            </a:pPr>
            <a:r>
              <a:rPr lang="en-US" sz="800" dirty="0">
                <a:solidFill>
                  <a:srgbClr val="383838"/>
                </a:solidFill>
                <a:latin typeface="Patrick Hand"/>
                <a:ea typeface="Patrick Hand"/>
                <a:cs typeface="Patrick Hand"/>
                <a:sym typeface="Patrick Hand"/>
              </a:rPr>
              <a:t>Reinforcement Learning</a:t>
            </a:r>
            <a:endParaRPr sz="800"/>
          </a:p>
        </p:txBody>
      </p:sp>
      <p:pic>
        <p:nvPicPr>
          <p:cNvPr id="228" name="Google Shape;228;p22" descr="preencoded.png"/>
          <p:cNvPicPr preferRelativeResize="0"/>
          <p:nvPr/>
        </p:nvPicPr>
        <p:blipFill rotWithShape="1">
          <a:blip r:embed="rId4" cstate="print">
            <a:alphaModFix/>
          </a:blip>
          <a:srcRect/>
          <a:stretch/>
        </p:blipFill>
        <p:spPr>
          <a:xfrm>
            <a:off x="6225084" y="571500"/>
            <a:ext cx="5570736" cy="2095500"/>
          </a:xfrm>
          <a:prstGeom prst="rect">
            <a:avLst/>
          </a:prstGeom>
          <a:noFill/>
          <a:ln>
            <a:noFill/>
          </a:ln>
        </p:spPr>
      </p:pic>
      <p:sp>
        <p:nvSpPr>
          <p:cNvPr id="229" name="Google Shape;229;p22"/>
          <p:cNvSpPr/>
          <p:nvPr/>
        </p:nvSpPr>
        <p:spPr>
          <a:xfrm>
            <a:off x="6225084" y="2794000"/>
            <a:ext cx="5570736" cy="353373"/>
          </a:xfrm>
          <a:prstGeom prst="rect">
            <a:avLst/>
          </a:prstGeom>
          <a:noFill/>
          <a:ln>
            <a:noFill/>
          </a:ln>
        </p:spPr>
        <p:txBody>
          <a:bodyPr spcFirstLastPara="1" wrap="square" lIns="0" tIns="0" rIns="0" bIns="0" anchor="t" anchorCtr="0">
            <a:noAutofit/>
          </a:bodyPr>
          <a:lstStyle/>
          <a:p>
            <a:pPr>
              <a:lnSpc>
                <a:spcPct val="157894"/>
              </a:lnSpc>
              <a:buClr>
                <a:srgbClr val="383838"/>
              </a:buClr>
              <a:buSzPts val="950"/>
            </a:pPr>
            <a:r>
              <a:rPr lang="en-US" sz="1700" dirty="0">
                <a:solidFill>
                  <a:srgbClr val="383838"/>
                </a:solidFill>
                <a:latin typeface="Patrick Hand"/>
                <a:ea typeface="Patrick Hand"/>
                <a:cs typeface="Patrick Hand"/>
                <a:sym typeface="Patrick Hand"/>
              </a:rPr>
              <a:t>Agents learn through trial and error, receiving rewards for correct actions and punishment for mistakes. The model continuously updates itself to maximize rewards.</a:t>
            </a:r>
            <a:endParaRPr sz="1700"/>
          </a:p>
        </p:txBody>
      </p:sp>
      <p:sp>
        <p:nvSpPr>
          <p:cNvPr id="230" name="Google Shape;230;p22"/>
          <p:cNvSpPr/>
          <p:nvPr/>
        </p:nvSpPr>
        <p:spPr>
          <a:xfrm>
            <a:off x="6225084" y="4000500"/>
            <a:ext cx="5570736" cy="160933"/>
          </a:xfrm>
          <a:prstGeom prst="rect">
            <a:avLst/>
          </a:prstGeom>
          <a:noFill/>
          <a:ln>
            <a:noFill/>
          </a:ln>
        </p:spPr>
        <p:txBody>
          <a:bodyPr spcFirstLastPara="1" wrap="square" lIns="0" tIns="0" rIns="0" bIns="0" anchor="t" anchorCtr="0">
            <a:noAutofit/>
          </a:bodyPr>
          <a:lstStyle/>
          <a:p>
            <a:pPr>
              <a:lnSpc>
                <a:spcPct val="157894"/>
              </a:lnSpc>
              <a:buClr>
                <a:srgbClr val="383838"/>
              </a:buClr>
              <a:buSzPts val="950"/>
            </a:pPr>
            <a:r>
              <a:rPr lang="en-US" sz="2000" b="1" dirty="0">
                <a:solidFill>
                  <a:srgbClr val="383838"/>
                </a:solidFill>
                <a:latin typeface="Patrick Hand"/>
                <a:ea typeface="Patrick Hand"/>
                <a:cs typeface="Patrick Hand"/>
                <a:sym typeface="Patrick Hand"/>
              </a:rPr>
              <a:t>Applications:</a:t>
            </a:r>
            <a:r>
              <a:rPr lang="en-US" sz="2000" dirty="0">
                <a:solidFill>
                  <a:srgbClr val="383838"/>
                </a:solidFill>
                <a:latin typeface="Patrick Hand"/>
                <a:ea typeface="Patrick Hand"/>
                <a:cs typeface="Patrick Hand"/>
                <a:sym typeface="Patrick Hand"/>
              </a:rPr>
              <a:t> Self-driving cars, intelligent robots, AlphaGo, personalized marketing.</a:t>
            </a:r>
            <a:endParaRPr sz="2000"/>
          </a:p>
        </p:txBody>
      </p:sp>
      <p:sp>
        <p:nvSpPr>
          <p:cNvPr id="231" name="Google Shape;231;p22"/>
          <p:cNvSpPr/>
          <p:nvPr/>
        </p:nvSpPr>
        <p:spPr>
          <a:xfrm>
            <a:off x="402531" y="5379028"/>
            <a:ext cx="3711773" cy="332085"/>
          </a:xfrm>
          <a:prstGeom prst="rect">
            <a:avLst/>
          </a:prstGeom>
          <a:noFill/>
          <a:ln>
            <a:noFill/>
          </a:ln>
        </p:spPr>
        <p:txBody>
          <a:bodyPr spcFirstLastPara="1" wrap="square" lIns="0" tIns="0" rIns="0" bIns="0" anchor="t" anchorCtr="0">
            <a:noAutofit/>
          </a:bodyPr>
          <a:lstStyle/>
          <a:p>
            <a:pPr algn="ctr">
              <a:buClr>
                <a:srgbClr val="383838"/>
              </a:buClr>
              <a:buSzPts val="3100"/>
            </a:pPr>
            <a:r>
              <a:rPr lang="en-US" sz="2600" dirty="0">
                <a:solidFill>
                  <a:srgbClr val="383838"/>
                </a:solidFill>
                <a:latin typeface="Patrick Hand"/>
                <a:ea typeface="Patrick Hand"/>
                <a:cs typeface="Patrick Hand"/>
                <a:sym typeface="Patrick Hand"/>
              </a:rPr>
              <a:t>52%</a:t>
            </a:r>
            <a:endParaRPr sz="2600"/>
          </a:p>
        </p:txBody>
      </p:sp>
      <p:sp>
        <p:nvSpPr>
          <p:cNvPr id="232" name="Google Shape;232;p22"/>
          <p:cNvSpPr/>
          <p:nvPr/>
        </p:nvSpPr>
        <p:spPr>
          <a:xfrm>
            <a:off x="889000" y="5778500"/>
            <a:ext cx="1872556" cy="127000"/>
          </a:xfrm>
          <a:prstGeom prst="rect">
            <a:avLst/>
          </a:prstGeom>
          <a:noFill/>
          <a:ln>
            <a:noFill/>
          </a:ln>
        </p:spPr>
        <p:txBody>
          <a:bodyPr spcFirstLastPara="1" wrap="square" lIns="0" tIns="0" rIns="0" bIns="0" anchor="t" anchorCtr="0">
            <a:noAutofit/>
          </a:bodyPr>
          <a:lstStyle/>
          <a:p>
            <a:pPr algn="ctr">
              <a:lnSpc>
                <a:spcPct val="121052"/>
              </a:lnSpc>
              <a:buClr>
                <a:srgbClr val="383838"/>
              </a:buClr>
              <a:buSzPts val="950"/>
            </a:pPr>
            <a:r>
              <a:rPr lang="en-US" sz="1500" dirty="0">
                <a:solidFill>
                  <a:srgbClr val="383838"/>
                </a:solidFill>
                <a:latin typeface="Patrick Hand"/>
                <a:ea typeface="Patrick Hand"/>
                <a:cs typeface="Patrick Hand"/>
                <a:sym typeface="Patrick Hand"/>
              </a:rPr>
              <a:t>Cancer Detection</a:t>
            </a:r>
            <a:endParaRPr sz="1500"/>
          </a:p>
        </p:txBody>
      </p:sp>
      <p:sp>
        <p:nvSpPr>
          <p:cNvPr id="233" name="Google Shape;233;p22"/>
          <p:cNvSpPr/>
          <p:nvPr/>
        </p:nvSpPr>
        <p:spPr>
          <a:xfrm>
            <a:off x="381000" y="6032500"/>
            <a:ext cx="3711773" cy="160933"/>
          </a:xfrm>
          <a:prstGeom prst="rect">
            <a:avLst/>
          </a:prstGeom>
          <a:noFill/>
          <a:ln>
            <a:noFill/>
          </a:ln>
        </p:spPr>
        <p:txBody>
          <a:bodyPr spcFirstLastPara="1" wrap="square" lIns="0" tIns="0" rIns="0" bIns="0" anchor="t" anchorCtr="0">
            <a:noAutofit/>
          </a:bodyPr>
          <a:lstStyle/>
          <a:p>
            <a:pPr algn="ctr">
              <a:lnSpc>
                <a:spcPct val="157894"/>
              </a:lnSpc>
              <a:buClr>
                <a:srgbClr val="383838"/>
              </a:buClr>
              <a:buSzPts val="950"/>
            </a:pPr>
            <a:r>
              <a:rPr lang="en-US" sz="1500" dirty="0">
                <a:solidFill>
                  <a:srgbClr val="383838"/>
                </a:solidFill>
                <a:latin typeface="Patrick Hand"/>
                <a:ea typeface="Patrick Hand"/>
                <a:cs typeface="Patrick Hand"/>
                <a:sym typeface="Patrick Hand"/>
              </a:rPr>
              <a:t>ML can spot breast cancer cells a year before diagnosis</a:t>
            </a:r>
            <a:endParaRPr sz="1500"/>
          </a:p>
        </p:txBody>
      </p:sp>
      <p:sp>
        <p:nvSpPr>
          <p:cNvPr id="234" name="Google Shape;234;p22"/>
          <p:cNvSpPr/>
          <p:nvPr/>
        </p:nvSpPr>
        <p:spPr>
          <a:xfrm>
            <a:off x="4191000" y="5588000"/>
            <a:ext cx="3711873" cy="332085"/>
          </a:xfrm>
          <a:prstGeom prst="rect">
            <a:avLst/>
          </a:prstGeom>
          <a:noFill/>
          <a:ln>
            <a:noFill/>
          </a:ln>
        </p:spPr>
        <p:txBody>
          <a:bodyPr spcFirstLastPara="1" wrap="square" lIns="0" tIns="0" rIns="0" bIns="0" anchor="t" anchorCtr="0">
            <a:noAutofit/>
          </a:bodyPr>
          <a:lstStyle/>
          <a:p>
            <a:pPr algn="ctr">
              <a:buClr>
                <a:srgbClr val="383838"/>
              </a:buClr>
              <a:buSzPts val="3100"/>
            </a:pPr>
            <a:r>
              <a:rPr lang="en-US" sz="2800" dirty="0">
                <a:solidFill>
                  <a:srgbClr val="383838"/>
                </a:solidFill>
                <a:latin typeface="Patrick Hand"/>
                <a:ea typeface="Patrick Hand"/>
                <a:cs typeface="Patrick Hand"/>
                <a:sym typeface="Patrick Hand"/>
              </a:rPr>
              <a:t>200M</a:t>
            </a:r>
            <a:endParaRPr sz="5000"/>
          </a:p>
        </p:txBody>
      </p:sp>
      <p:sp>
        <p:nvSpPr>
          <p:cNvPr id="235" name="Google Shape;235;p22"/>
          <p:cNvSpPr/>
          <p:nvPr/>
        </p:nvSpPr>
        <p:spPr>
          <a:xfrm>
            <a:off x="4699001" y="5270500"/>
            <a:ext cx="2666999" cy="127000"/>
          </a:xfrm>
          <a:prstGeom prst="rect">
            <a:avLst/>
          </a:prstGeom>
          <a:noFill/>
          <a:ln>
            <a:noFill/>
          </a:ln>
        </p:spPr>
        <p:txBody>
          <a:bodyPr spcFirstLastPara="1" wrap="square" lIns="0" tIns="0" rIns="0" bIns="0" anchor="t" anchorCtr="0">
            <a:noAutofit/>
          </a:bodyPr>
          <a:lstStyle/>
          <a:p>
            <a:pPr algn="ctr">
              <a:lnSpc>
                <a:spcPct val="121052"/>
              </a:lnSpc>
              <a:buClr>
                <a:srgbClr val="383838"/>
              </a:buClr>
              <a:buSzPts val="950"/>
            </a:pPr>
            <a:r>
              <a:rPr lang="en-US" sz="1700" dirty="0">
                <a:solidFill>
                  <a:srgbClr val="383838"/>
                </a:solidFill>
                <a:latin typeface="Patrick Hand"/>
                <a:ea typeface="Patrick Hand"/>
                <a:cs typeface="Patrick Hand"/>
                <a:sym typeface="Patrick Hand"/>
              </a:rPr>
              <a:t>Deep Blue's Power</a:t>
            </a:r>
            <a:endParaRPr sz="1700"/>
          </a:p>
        </p:txBody>
      </p:sp>
      <p:sp>
        <p:nvSpPr>
          <p:cNvPr id="236" name="Google Shape;236;p22"/>
          <p:cNvSpPr/>
          <p:nvPr/>
        </p:nvSpPr>
        <p:spPr>
          <a:xfrm>
            <a:off x="4199082" y="5932055"/>
            <a:ext cx="3711873" cy="160933"/>
          </a:xfrm>
          <a:prstGeom prst="rect">
            <a:avLst/>
          </a:prstGeom>
          <a:noFill/>
          <a:ln>
            <a:noFill/>
          </a:ln>
        </p:spPr>
        <p:txBody>
          <a:bodyPr spcFirstLastPara="1" wrap="square" lIns="0" tIns="0" rIns="0" bIns="0" anchor="t" anchorCtr="0">
            <a:noAutofit/>
          </a:bodyPr>
          <a:lstStyle/>
          <a:p>
            <a:pPr algn="ctr">
              <a:lnSpc>
                <a:spcPct val="157894"/>
              </a:lnSpc>
              <a:buClr>
                <a:srgbClr val="383838"/>
              </a:buClr>
              <a:buSzPts val="950"/>
            </a:pPr>
            <a:r>
              <a:rPr lang="en-US" sz="1500" dirty="0">
                <a:solidFill>
                  <a:srgbClr val="383838"/>
                </a:solidFill>
                <a:latin typeface="Patrick Hand"/>
                <a:ea typeface="Patrick Hand"/>
                <a:cs typeface="Patrick Hand"/>
                <a:sym typeface="Patrick Hand"/>
              </a:rPr>
              <a:t>Positions searched per second vs. </a:t>
            </a:r>
            <a:r>
              <a:rPr lang="en-US" sz="1400" dirty="0">
                <a:solidFill>
                  <a:srgbClr val="383838"/>
                </a:solidFill>
                <a:latin typeface="Patrick Hand"/>
                <a:ea typeface="Patrick Hand"/>
                <a:cs typeface="Patrick Hand"/>
                <a:sym typeface="Patrick Hand"/>
              </a:rPr>
              <a:t>Kasparov's 5-10</a:t>
            </a:r>
            <a:endParaRPr sz="1500"/>
          </a:p>
        </p:txBody>
      </p:sp>
      <p:sp>
        <p:nvSpPr>
          <p:cNvPr id="237" name="Google Shape;237;p22"/>
          <p:cNvSpPr/>
          <p:nvPr/>
        </p:nvSpPr>
        <p:spPr>
          <a:xfrm>
            <a:off x="8077597" y="5524500"/>
            <a:ext cx="3711873" cy="332085"/>
          </a:xfrm>
          <a:prstGeom prst="rect">
            <a:avLst/>
          </a:prstGeom>
          <a:noFill/>
          <a:ln>
            <a:noFill/>
          </a:ln>
        </p:spPr>
        <p:txBody>
          <a:bodyPr spcFirstLastPara="1" wrap="square" lIns="0" tIns="0" rIns="0" bIns="0" anchor="t" anchorCtr="0">
            <a:noAutofit/>
          </a:bodyPr>
          <a:lstStyle/>
          <a:p>
            <a:pPr algn="ctr">
              <a:buClr>
                <a:srgbClr val="383838"/>
              </a:buClr>
              <a:buSzPts val="3100"/>
            </a:pPr>
            <a:r>
              <a:rPr lang="en-US" sz="3600" dirty="0">
                <a:solidFill>
                  <a:srgbClr val="383838"/>
                </a:solidFill>
                <a:latin typeface="Patrick Hand"/>
                <a:ea typeface="Patrick Hand"/>
                <a:cs typeface="Patrick Hand"/>
                <a:sym typeface="Patrick Hand"/>
              </a:rPr>
              <a:t>2500</a:t>
            </a:r>
            <a:endParaRPr sz="5000"/>
          </a:p>
        </p:txBody>
      </p:sp>
      <p:sp>
        <p:nvSpPr>
          <p:cNvPr id="238" name="Google Shape;238;p22"/>
          <p:cNvSpPr/>
          <p:nvPr/>
        </p:nvSpPr>
        <p:spPr>
          <a:xfrm>
            <a:off x="8445500" y="5270501"/>
            <a:ext cx="2857500" cy="113704"/>
          </a:xfrm>
          <a:prstGeom prst="rect">
            <a:avLst/>
          </a:prstGeom>
          <a:noFill/>
          <a:ln>
            <a:noFill/>
          </a:ln>
        </p:spPr>
        <p:txBody>
          <a:bodyPr spcFirstLastPara="1" wrap="square" lIns="0" tIns="0" rIns="0" bIns="0" anchor="t" anchorCtr="0">
            <a:noAutofit/>
          </a:bodyPr>
          <a:lstStyle/>
          <a:p>
            <a:pPr algn="ctr">
              <a:lnSpc>
                <a:spcPct val="121052"/>
              </a:lnSpc>
              <a:buClr>
                <a:srgbClr val="383838"/>
              </a:buClr>
              <a:buSzPts val="950"/>
            </a:pPr>
            <a:r>
              <a:rPr lang="en-US" sz="700" dirty="0">
                <a:solidFill>
                  <a:srgbClr val="383838"/>
                </a:solidFill>
                <a:latin typeface="Patrick Hand"/>
                <a:ea typeface="Patrick Hand"/>
                <a:cs typeface="Patrick Hand"/>
                <a:sym typeface="Patrick Hand"/>
              </a:rPr>
              <a:t>Go's </a:t>
            </a:r>
            <a:r>
              <a:rPr lang="en-US" sz="1700" dirty="0">
                <a:solidFill>
                  <a:srgbClr val="383838"/>
                </a:solidFill>
                <a:latin typeface="Patrick Hand"/>
                <a:ea typeface="Patrick Hand"/>
                <a:cs typeface="Patrick Hand"/>
                <a:sym typeface="Patrick Hand"/>
              </a:rPr>
              <a:t>Ancient</a:t>
            </a:r>
            <a:r>
              <a:rPr lang="en-US" sz="700" dirty="0">
                <a:solidFill>
                  <a:srgbClr val="383838"/>
                </a:solidFill>
                <a:latin typeface="Patrick Hand"/>
                <a:ea typeface="Patrick Hand"/>
                <a:cs typeface="Patrick Hand"/>
                <a:sym typeface="Patrick Hand"/>
              </a:rPr>
              <a:t> History</a:t>
            </a:r>
            <a:endParaRPr sz="700"/>
          </a:p>
        </p:txBody>
      </p:sp>
      <p:sp>
        <p:nvSpPr>
          <p:cNvPr id="239" name="Google Shape;239;p22"/>
          <p:cNvSpPr/>
          <p:nvPr/>
        </p:nvSpPr>
        <p:spPr>
          <a:xfrm>
            <a:off x="8063742" y="6029785"/>
            <a:ext cx="3711873" cy="160933"/>
          </a:xfrm>
          <a:prstGeom prst="rect">
            <a:avLst/>
          </a:prstGeom>
          <a:noFill/>
          <a:ln>
            <a:noFill/>
          </a:ln>
        </p:spPr>
        <p:txBody>
          <a:bodyPr spcFirstLastPara="1" wrap="square" lIns="0" tIns="0" rIns="0" bIns="0" anchor="t" anchorCtr="0">
            <a:noAutofit/>
          </a:bodyPr>
          <a:lstStyle/>
          <a:p>
            <a:pPr algn="ctr">
              <a:lnSpc>
                <a:spcPct val="157894"/>
              </a:lnSpc>
              <a:buClr>
                <a:srgbClr val="383838"/>
              </a:buClr>
              <a:buSzPts val="950"/>
            </a:pPr>
            <a:r>
              <a:rPr lang="en-US" sz="1500" dirty="0">
                <a:solidFill>
                  <a:srgbClr val="383838"/>
                </a:solidFill>
                <a:latin typeface="Patrick Hand"/>
                <a:ea typeface="Patrick Hand"/>
                <a:cs typeface="Patrick Hand"/>
                <a:sym typeface="Patrick Hand"/>
              </a:rPr>
              <a:t>Years since Go was invented in China</a:t>
            </a:r>
            <a:endParaRPr sz="1500"/>
          </a:p>
        </p:txBody>
      </p:sp>
      <p:pic>
        <p:nvPicPr>
          <p:cNvPr id="2" name="Picture 2" descr="MAPS &amp; DIRECTIONS - Best Private University in Telangana &amp; Andhra Pradesh | KLH  Hyderabad">
            <a:extLst>
              <a:ext uri="{FF2B5EF4-FFF2-40B4-BE49-F238E27FC236}">
                <a16:creationId xmlns:a16="http://schemas.microsoft.com/office/drawing/2014/main" id="{68CD79B3-7D87-FC9F-CB01-2C4704589A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3562" y="-416953"/>
            <a:ext cx="1908438" cy="14185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436" y="2408238"/>
            <a:ext cx="10972800" cy="1143000"/>
          </a:xfrm>
        </p:spPr>
        <p:txBody>
          <a:bodyPr>
            <a:noAutofit/>
          </a:bodyPr>
          <a:lstStyle/>
          <a:p>
            <a:r>
              <a:rPr lang="en-US" sz="7200" b="1" dirty="0">
                <a:solidFill>
                  <a:srgbClr val="7030A0"/>
                </a:solidFill>
              </a:rPr>
              <a:t>SUMMARY</a:t>
            </a:r>
          </a:p>
        </p:txBody>
      </p:sp>
      <p:pic>
        <p:nvPicPr>
          <p:cNvPr id="3" name="Picture 2" descr="MAPS &amp; DIRECTIONS - Best Private University in Telangana &amp; Andhra Pradesh | KLH  Hyderabad">
            <a:extLst>
              <a:ext uri="{FF2B5EF4-FFF2-40B4-BE49-F238E27FC236}">
                <a16:creationId xmlns:a16="http://schemas.microsoft.com/office/drawing/2014/main" id="{EF654945-046D-8525-09F9-09EA75DB05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3562" y="-416953"/>
            <a:ext cx="1908438" cy="14185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792BE84-3448-2348-B352-CD5BC083E5FD}"/>
              </a:ext>
            </a:extLst>
          </p:cNvPr>
          <p:cNvSpPr>
            <a:spLocks noGrp="1"/>
          </p:cNvSpPr>
          <p:nvPr>
            <p:ph idx="1"/>
          </p:nvPr>
        </p:nvSpPr>
        <p:spPr>
          <a:xfrm>
            <a:off x="1230784" y="1744991"/>
            <a:ext cx="9975272" cy="3311237"/>
          </a:xfrm>
          <a:prstGeom prst="roundRect">
            <a:avLst/>
          </a:prstGeom>
          <a:solidFill>
            <a:schemeClr val="accent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en-US" sz="2400" dirty="0">
              <a:latin typeface="Poppins" pitchFamily="2" charset="77"/>
              <a:cs typeface="Poppins" pitchFamily="2" charset="77"/>
            </a:endParaRPr>
          </a:p>
          <a:p>
            <a:pPr marL="0" indent="0" algn="ctr">
              <a:buNone/>
            </a:pPr>
            <a:endParaRPr lang="en-US" sz="2400" b="1" dirty="0">
              <a:latin typeface="Poppins" pitchFamily="2" charset="77"/>
              <a:cs typeface="Poppins" pitchFamily="2" charset="77"/>
            </a:endParaRPr>
          </a:p>
          <a:p>
            <a:pPr marL="0" indent="0" algn="ctr">
              <a:buNone/>
            </a:pPr>
            <a:r>
              <a:rPr lang="en-US" sz="3200" b="1" dirty="0">
                <a:latin typeface="Times New Roman" panose="02020603050405020304" pitchFamily="18" charset="0"/>
                <a:cs typeface="Times New Roman" panose="02020603050405020304" pitchFamily="18" charset="0"/>
              </a:rPr>
              <a:t>THANK YOU!</a:t>
            </a:r>
          </a:p>
          <a:p>
            <a:pPr algn="ctr"/>
            <a:endParaRPr lang="en-US" sz="2400" dirty="0">
              <a:latin typeface="Poppins" pitchFamily="2" charset="77"/>
              <a:cs typeface="Poppins" pitchFamily="2" charset="77"/>
            </a:endParaRPr>
          </a:p>
          <a:p>
            <a:pPr algn="ctr"/>
            <a:endParaRPr lang="en-US" sz="2400" dirty="0">
              <a:latin typeface="Poppins" pitchFamily="2" charset="77"/>
              <a:cs typeface="Poppins" pitchFamily="2" charset="77"/>
            </a:endParaRPr>
          </a:p>
          <a:p>
            <a:pPr algn="ctr"/>
            <a:endParaRPr lang="en-US" sz="2400" dirty="0">
              <a:latin typeface="Poppins" pitchFamily="2" charset="77"/>
              <a:cs typeface="Poppins" pitchFamily="2" charset="77"/>
            </a:endParaRPr>
          </a:p>
          <a:p>
            <a:pPr marL="0" indent="0" algn="ctr">
              <a:buNone/>
            </a:pPr>
            <a:endParaRPr lang="en-US" sz="2400" dirty="0">
              <a:latin typeface="Poppins" pitchFamily="2" charset="77"/>
              <a:cs typeface="Poppins" pitchFamily="2" charset="77"/>
            </a:endParaRPr>
          </a:p>
          <a:p>
            <a:pPr algn="ctr"/>
            <a:endParaRPr lang="en-US" sz="2400" dirty="0">
              <a:solidFill>
                <a:schemeClr val="bg1"/>
              </a:solidFill>
              <a:latin typeface="Poppins" pitchFamily="2" charset="77"/>
              <a:cs typeface="Poppins" pitchFamily="2" charset="77"/>
            </a:endParaRPr>
          </a:p>
          <a:p>
            <a:pPr algn="ctr"/>
            <a:endParaRPr lang="en-US" sz="2400" dirty="0">
              <a:solidFill>
                <a:schemeClr val="bg1"/>
              </a:solidFill>
              <a:latin typeface="Poppins" pitchFamily="2" charset="77"/>
              <a:cs typeface="Poppins" pitchFamily="2" charset="77"/>
            </a:endParaRPr>
          </a:p>
        </p:txBody>
      </p:sp>
      <p:pic>
        <p:nvPicPr>
          <p:cNvPr id="5" name="Picture 2" descr="KL Deemed to be University Logo"/>
          <p:cNvPicPr>
            <a:picLocks noChangeAspect="1" noChangeArrowheads="1"/>
          </p:cNvPicPr>
          <p:nvPr/>
        </p:nvPicPr>
        <p:blipFill>
          <a:blip r:embed="rId2"/>
          <a:srcRect/>
          <a:stretch>
            <a:fillRect/>
          </a:stretch>
        </p:blipFill>
        <p:spPr bwMode="auto">
          <a:xfrm>
            <a:off x="5126606" y="3343511"/>
            <a:ext cx="3235570" cy="1083212"/>
          </a:xfrm>
          <a:prstGeom prst="rect">
            <a:avLst/>
          </a:prstGeom>
          <a:noFill/>
        </p:spPr>
      </p:pic>
      <p:pic>
        <p:nvPicPr>
          <p:cNvPr id="2" name="Picture 2" descr="MAPS &amp; DIRECTIONS - Best Private University in Telangana &amp; Andhra Pradesh | KLH  Hyderabad">
            <a:extLst>
              <a:ext uri="{FF2B5EF4-FFF2-40B4-BE49-F238E27FC236}">
                <a16:creationId xmlns:a16="http://schemas.microsoft.com/office/drawing/2014/main" id="{A8D5A842-E41D-5C76-56D3-AFC942991A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3562" y="-416953"/>
            <a:ext cx="1908438" cy="1418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529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L University - Wikipedia">
            <a:extLst>
              <a:ext uri="{FF2B5EF4-FFF2-40B4-BE49-F238E27FC236}">
                <a16:creationId xmlns:a16="http://schemas.microsoft.com/office/drawing/2014/main" id="{C7BC2855-62DF-7C68-2680-6F1BDACC9B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348" y="109267"/>
            <a:ext cx="1772524" cy="71804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931917" y="486144"/>
            <a:ext cx="4288353" cy="707886"/>
          </a:xfrm>
          <a:prstGeom prst="rect">
            <a:avLst/>
          </a:prstGeom>
        </p:spPr>
        <p:txBody>
          <a:bodyPr wrap="none">
            <a:spAutoFit/>
          </a:bodyPr>
          <a:lstStyle/>
          <a:p>
            <a:pPr algn="ctr"/>
            <a:r>
              <a:rPr lang="en-US" sz="4000" b="1" cap="all" dirty="0">
                <a:solidFill>
                  <a:srgbClr val="C00000"/>
                </a:solidFill>
                <a:latin typeface="Times New Roman" pitchFamily="18" charset="0"/>
                <a:cs typeface="Times New Roman" pitchFamily="18" charset="0"/>
              </a:rPr>
              <a:t>Introduction</a:t>
            </a:r>
          </a:p>
        </p:txBody>
      </p:sp>
      <p:graphicFrame>
        <p:nvGraphicFramePr>
          <p:cNvPr id="10" name="Table 9"/>
          <p:cNvGraphicFramePr>
            <a:graphicFrameLocks noGrp="1"/>
          </p:cNvGraphicFramePr>
          <p:nvPr>
            <p:extLst>
              <p:ext uri="{D42A27DB-BD31-4B8C-83A1-F6EECF244321}">
                <p14:modId xmlns:p14="http://schemas.microsoft.com/office/powerpoint/2010/main" val="2729209670"/>
              </p:ext>
            </p:extLst>
          </p:nvPr>
        </p:nvGraphicFramePr>
        <p:xfrm>
          <a:off x="719528" y="1903656"/>
          <a:ext cx="11077730" cy="2871790"/>
        </p:xfrm>
        <a:graphic>
          <a:graphicData uri="http://schemas.openxmlformats.org/drawingml/2006/table">
            <a:tbl>
              <a:tblPr firstRow="1" bandRow="1">
                <a:tableStyleId>{5C22544A-7EE6-4342-B048-85BDC9FD1C3A}</a:tableStyleId>
              </a:tblPr>
              <a:tblGrid>
                <a:gridCol w="3267856">
                  <a:extLst>
                    <a:ext uri="{9D8B030D-6E8A-4147-A177-3AD203B41FA5}">
                      <a16:colId xmlns:a16="http://schemas.microsoft.com/office/drawing/2014/main" val="20000"/>
                    </a:ext>
                  </a:extLst>
                </a:gridCol>
                <a:gridCol w="7809874">
                  <a:extLst>
                    <a:ext uri="{9D8B030D-6E8A-4147-A177-3AD203B41FA5}">
                      <a16:colId xmlns:a16="http://schemas.microsoft.com/office/drawing/2014/main" val="20001"/>
                    </a:ext>
                  </a:extLst>
                </a:gridCol>
              </a:tblGrid>
              <a:tr h="370840">
                <a:tc>
                  <a:txBody>
                    <a:bodyPr/>
                    <a:lstStyle/>
                    <a:p>
                      <a:pPr algn="l">
                        <a:lnSpc>
                          <a:spcPct val="150000"/>
                        </a:lnSpc>
                      </a:pPr>
                      <a:r>
                        <a:rPr lang="en-IN" sz="2400" dirty="0">
                          <a:solidFill>
                            <a:schemeClr val="tx1"/>
                          </a:solidFill>
                          <a:latin typeface="Times New Roman" pitchFamily="18" charset="0"/>
                          <a:cs typeface="Times New Roman" pitchFamily="18" charset="0"/>
                        </a:rPr>
                        <a:t>Course Title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IN" sz="2400" dirty="0">
                          <a:solidFill>
                            <a:schemeClr val="tx1"/>
                          </a:solidFill>
                          <a:latin typeface="Times New Roman" pitchFamily="18" charset="0"/>
                          <a:cs typeface="Times New Roman" pitchFamily="18" charset="0"/>
                        </a:rPr>
                        <a:t>MACHINE LEARNING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l">
                        <a:lnSpc>
                          <a:spcPct val="150000"/>
                        </a:lnSpc>
                      </a:pPr>
                      <a:r>
                        <a:rPr lang="en-IN" sz="2400" b="1" dirty="0">
                          <a:latin typeface="Times New Roman" pitchFamily="18" charset="0"/>
                          <a:cs typeface="Times New Roman" pitchFamily="18" charset="0"/>
                        </a:rPr>
                        <a:t>Course Code :</a:t>
                      </a:r>
                      <a:endParaRPr lang="en-IN" sz="2400" b="1" dirty="0">
                        <a:solidFill>
                          <a:schemeClr val="tx1"/>
                        </a:solidFill>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IN" sz="2400" dirty="0">
                          <a:latin typeface="Times New Roman" pitchFamily="18" charset="0"/>
                          <a:cs typeface="Times New Roman" pitchFamily="18" charset="0"/>
                        </a:rPr>
                        <a:t>24AD2204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l">
                        <a:lnSpc>
                          <a:spcPct val="150000"/>
                        </a:lnSpc>
                      </a:pPr>
                      <a:r>
                        <a:rPr lang="en-IN" sz="2400" b="1" dirty="0">
                          <a:latin typeface="Times New Roman" pitchFamily="18" charset="0"/>
                          <a:cs typeface="Times New Roman" pitchFamily="18" charset="0"/>
                        </a:rPr>
                        <a:t>L-T-P-S Structure :</a:t>
                      </a:r>
                      <a:endParaRPr lang="en-IN" sz="2400" b="1" dirty="0">
                        <a:solidFill>
                          <a:schemeClr val="tx1"/>
                        </a:solidFill>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IN" sz="2400" dirty="0">
                          <a:latin typeface="Times New Roman" pitchFamily="18" charset="0"/>
                          <a:cs typeface="Times New Roman" pitchFamily="18" charset="0"/>
                        </a:rPr>
                        <a:t>3-0-2-0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IN" sz="2400" b="1" dirty="0">
                          <a:latin typeface="Times New Roman" pitchFamily="18" charset="0"/>
                          <a:cs typeface="Times New Roman" pitchFamily="18" charset="0"/>
                        </a:rPr>
                        <a:t>Credits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50000"/>
                        </a:lnSpc>
                      </a:pPr>
                      <a:r>
                        <a:rPr lang="en-US" sz="2400" dirty="0">
                          <a:solidFill>
                            <a:schemeClr val="tx1"/>
                          </a:solidFill>
                          <a:latin typeface="Times New Roman" pitchFamily="18" charset="0"/>
                          <a:cs typeface="Times New Roman" pitchFamily="18" charset="0"/>
                        </a:rPr>
                        <a:t>4</a:t>
                      </a:r>
                      <a:endParaRPr lang="en-IN" sz="2400" dirty="0">
                        <a:solidFill>
                          <a:schemeClr val="tx1"/>
                        </a:solidFill>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algn="l">
                        <a:lnSpc>
                          <a:spcPct val="150000"/>
                        </a:lnSpc>
                      </a:pPr>
                      <a:r>
                        <a:rPr lang="en-IN" sz="2400" b="1" dirty="0">
                          <a:latin typeface="Times New Roman" pitchFamily="18" charset="0"/>
                          <a:cs typeface="Times New Roman" pitchFamily="18" charset="0"/>
                        </a:rPr>
                        <a:t>Course Coordinator :</a:t>
                      </a:r>
                      <a:endParaRPr lang="en-IN" sz="2400" b="1" dirty="0">
                        <a:solidFill>
                          <a:schemeClr val="tx1"/>
                        </a:solidFill>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IN" sz="2400" dirty="0">
                          <a:latin typeface="Times New Roman" pitchFamily="18" charset="0"/>
                          <a:cs typeface="Times New Roman" pitchFamily="18" charset="0"/>
                        </a:rPr>
                        <a:t>D. JYOTHSNA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pic>
        <p:nvPicPr>
          <p:cNvPr id="2" name="Picture 2" descr="MAPS &amp; DIRECTIONS - Best Private University in Telangana &amp; Andhra Pradesh | KLH  Hyderabad">
            <a:extLst>
              <a:ext uri="{FF2B5EF4-FFF2-40B4-BE49-F238E27FC236}">
                <a16:creationId xmlns:a16="http://schemas.microsoft.com/office/drawing/2014/main" id="{788F7507-D81B-0B64-5E6E-EDD3530C0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3562" y="-416953"/>
            <a:ext cx="1908438" cy="1418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170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L University - Wikipedia">
            <a:extLst>
              <a:ext uri="{FF2B5EF4-FFF2-40B4-BE49-F238E27FC236}">
                <a16:creationId xmlns:a16="http://schemas.microsoft.com/office/drawing/2014/main" id="{C7BC2855-62DF-7C68-2680-6F1BDACC9B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348" y="109267"/>
            <a:ext cx="1772524" cy="7180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000707" y="111393"/>
            <a:ext cx="7863729" cy="1077218"/>
          </a:xfrm>
          <a:prstGeom prst="rect">
            <a:avLst/>
          </a:prstGeom>
        </p:spPr>
        <p:txBody>
          <a:bodyPr wrap="square">
            <a:spAutoFit/>
          </a:bodyPr>
          <a:lstStyle/>
          <a:p>
            <a:pPr lvl="0" algn="ctr"/>
            <a:r>
              <a:rPr lang="te-IN" sz="3200" b="1" dirty="0">
                <a:solidFill>
                  <a:srgbClr val="C00000"/>
                </a:solidFill>
                <a:latin typeface="Calibri" pitchFamily="34" charset="0"/>
                <a:ea typeface="Calibri" pitchFamily="34" charset="0"/>
                <a:cs typeface="Gautami" pitchFamily="34" charset="0"/>
              </a:rPr>
              <a:t>MACHINE LEARNING</a:t>
            </a:r>
            <a:r>
              <a:rPr lang="en-US" sz="3200" b="1" dirty="0">
                <a:solidFill>
                  <a:srgbClr val="C00000"/>
                </a:solidFill>
                <a:latin typeface="Calibri" pitchFamily="34" charset="0"/>
                <a:ea typeface="Calibri" pitchFamily="34" charset="0"/>
                <a:cs typeface="Gautami" pitchFamily="34" charset="0"/>
              </a:rPr>
              <a:t>(24AD2204)</a:t>
            </a:r>
            <a:endParaRPr lang="en-US" sz="3200" dirty="0">
              <a:solidFill>
                <a:srgbClr val="C00000"/>
              </a:solidFill>
              <a:latin typeface="Arial" pitchFamily="34" charset="0"/>
              <a:cs typeface="Arial" pitchFamily="34" charset="0"/>
            </a:endParaRPr>
          </a:p>
          <a:p>
            <a:pPr algn="ctr"/>
            <a:r>
              <a:rPr lang="en-US" sz="3200" b="1" cap="all" dirty="0">
                <a:solidFill>
                  <a:schemeClr val="accent1"/>
                </a:solidFill>
                <a:latin typeface="Gill Sans MT"/>
              </a:rPr>
              <a:t> </a:t>
            </a:r>
            <a:r>
              <a:rPr lang="en-US" sz="2400" b="1" cap="all" dirty="0">
                <a:solidFill>
                  <a:srgbClr val="7030A0"/>
                </a:solidFill>
                <a:latin typeface="Gill Sans MT"/>
              </a:rPr>
              <a:t>syllabus</a:t>
            </a:r>
            <a:endParaRPr lang="en-US" sz="3000" b="1" cap="all" dirty="0">
              <a:solidFill>
                <a:srgbClr val="7030A0"/>
              </a:solidFill>
              <a:latin typeface="Gill Sans MT"/>
            </a:endParaRPr>
          </a:p>
        </p:txBody>
      </p:sp>
      <p:sp>
        <p:nvSpPr>
          <p:cNvPr id="18433" name="Rectangle 1"/>
          <p:cNvSpPr>
            <a:spLocks noChangeArrowheads="1"/>
          </p:cNvSpPr>
          <p:nvPr/>
        </p:nvSpPr>
        <p:spPr bwMode="auto">
          <a:xfrm>
            <a:off x="468102" y="1079566"/>
            <a:ext cx="11302585" cy="51783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defTabSz="914400" eaLnBrk="0" fontAlgn="base" hangingPunct="0">
              <a:lnSpc>
                <a:spcPct val="140000"/>
              </a:lnSpc>
              <a:spcBef>
                <a:spcPct val="0"/>
              </a:spcBef>
              <a:spcAft>
                <a:spcPts val="200"/>
              </a:spcAft>
            </a:pPr>
            <a:r>
              <a:rPr lang="en-IN" sz="1550" b="1" dirty="0">
                <a:solidFill>
                  <a:srgbClr val="C00000"/>
                </a:solidFill>
                <a:latin typeface="Calibri (Body)"/>
                <a:ea typeface="Calibri"/>
                <a:cs typeface="Gautami"/>
              </a:rPr>
              <a:t>CO1: </a:t>
            </a:r>
            <a:r>
              <a:rPr lang="en-US" sz="1550" b="1" dirty="0">
                <a:latin typeface="Calibri (Body)"/>
                <a:ea typeface="Calibri"/>
                <a:cs typeface="Gautami"/>
              </a:rPr>
              <a:t>Introduction to Machine Learning: </a:t>
            </a:r>
            <a:r>
              <a:rPr lang="en-US" sz="1550" dirty="0">
                <a:latin typeface="Calibri (Body)"/>
                <a:ea typeface="Calibri"/>
                <a:cs typeface="Gautami"/>
              </a:rPr>
              <a:t>Human learning and its types, ML and its types, well-posed learning problem, applications of ML, issues in ML, Preparing to model: Basic data types, exploring numerical data, exploring categorical data, exploring relationship between variables, data quality and data remediation, data preprocessing.</a:t>
            </a:r>
            <a:endParaRPr lang="en-US" sz="1550" dirty="0">
              <a:latin typeface="Calibri (Body)"/>
            </a:endParaRPr>
          </a:p>
          <a:p>
            <a:pPr algn="just" defTabSz="914400" eaLnBrk="0" fontAlgn="base" hangingPunct="0">
              <a:lnSpc>
                <a:spcPct val="140000"/>
              </a:lnSpc>
              <a:spcBef>
                <a:spcPct val="0"/>
              </a:spcBef>
              <a:spcAft>
                <a:spcPts val="200"/>
              </a:spcAft>
            </a:pPr>
            <a:r>
              <a:rPr lang="en-IN" sz="1550" b="1" dirty="0">
                <a:solidFill>
                  <a:srgbClr val="C00000"/>
                </a:solidFill>
                <a:latin typeface="Calibri (Body)"/>
                <a:ea typeface="Calibri" pitchFamily="34" charset="0"/>
                <a:cs typeface="Gautami" pitchFamily="34" charset="0"/>
              </a:rPr>
              <a:t>CO2: </a:t>
            </a:r>
            <a:r>
              <a:rPr lang="en-US" sz="1550" b="1" dirty="0">
                <a:latin typeface="Calibri (Body)"/>
              </a:rPr>
              <a:t>Modeling and Evaluation: </a:t>
            </a:r>
            <a:r>
              <a:rPr lang="en-US" sz="1550" dirty="0">
                <a:latin typeface="Calibri (Body)"/>
              </a:rPr>
              <a:t>Selecting a model, training model – holdout, k-fold cross-validation, bootstrap sampling, model representation and interpretability – under-fitting, over-fitting, bias-variance tradeoff, model performance evaluation – classification, regression, clustering, performance improvement, Feature engineering: Feature construction, feature extraction, feature selection.</a:t>
            </a:r>
            <a:endParaRPr lang="en-IN" sz="1550" dirty="0">
              <a:latin typeface="Calibri (Body)"/>
              <a:ea typeface="Calibri" pitchFamily="34" charset="0"/>
              <a:cs typeface="Gautami" pitchFamily="34" charset="0"/>
            </a:endParaRPr>
          </a:p>
          <a:p>
            <a:pPr algn="just" defTabSz="914400" eaLnBrk="0" fontAlgn="base" hangingPunct="0">
              <a:lnSpc>
                <a:spcPct val="140000"/>
              </a:lnSpc>
              <a:spcBef>
                <a:spcPct val="0"/>
              </a:spcBef>
              <a:spcAft>
                <a:spcPts val="200"/>
              </a:spcAft>
            </a:pPr>
            <a:r>
              <a:rPr lang="en-IN" sz="1550" b="1" dirty="0">
                <a:solidFill>
                  <a:srgbClr val="C00000"/>
                </a:solidFill>
                <a:latin typeface="Calibri (Body)"/>
                <a:ea typeface="Calibri"/>
                <a:cs typeface="Gautami"/>
              </a:rPr>
              <a:t>CO3</a:t>
            </a:r>
            <a:r>
              <a:rPr lang="en-IN" sz="1550" dirty="0">
                <a:latin typeface="Calibri (Body)"/>
                <a:ea typeface="Calibri"/>
                <a:cs typeface="Gautami"/>
              </a:rPr>
              <a:t>: </a:t>
            </a:r>
            <a:r>
              <a:rPr lang="en-US" sz="1550" b="1" dirty="0">
                <a:latin typeface="Calibri (Body)"/>
              </a:rPr>
              <a:t>Brief review of probability: </a:t>
            </a:r>
            <a:r>
              <a:rPr lang="en-US" sz="1550" dirty="0">
                <a:latin typeface="Calibri (Body)"/>
              </a:rPr>
              <a:t>Basic concept of probability, random variables, discrete distributions – binomial, Poisson, Bernoulli, continuous distribution – uniform, normal, Laplace, central theorem, Monte Carlo approximation, Bayesian concept learning: Bayes theorem – prior and posterior probability, likelihood, concept learning, Bayesian Belief Network.</a:t>
            </a:r>
            <a:endParaRPr lang="en-IN" sz="1550" dirty="0">
              <a:latin typeface="Calibri (Body)"/>
              <a:ea typeface="Calibri"/>
              <a:cs typeface="Gautami"/>
            </a:endParaRPr>
          </a:p>
          <a:p>
            <a:pPr algn="just" defTabSz="914400" eaLnBrk="0" fontAlgn="base" hangingPunct="0">
              <a:lnSpc>
                <a:spcPct val="140000"/>
              </a:lnSpc>
              <a:spcBef>
                <a:spcPct val="0"/>
              </a:spcBef>
              <a:spcAft>
                <a:spcPts val="200"/>
              </a:spcAft>
            </a:pPr>
            <a:r>
              <a:rPr lang="en-IN" sz="1550" b="1" dirty="0">
                <a:solidFill>
                  <a:srgbClr val="C00000"/>
                </a:solidFill>
                <a:latin typeface="Calibri (Body)"/>
                <a:ea typeface="Calibri"/>
                <a:cs typeface="Gautami"/>
              </a:rPr>
              <a:t>CO4: </a:t>
            </a:r>
            <a:r>
              <a:rPr lang="en-US" sz="1550" b="1" dirty="0">
                <a:latin typeface="Calibri (Body)"/>
                <a:ea typeface="Calibri"/>
                <a:cs typeface="Gautami"/>
              </a:rPr>
              <a:t>Supervised learning </a:t>
            </a:r>
            <a:r>
              <a:rPr lang="en-US" sz="1550" dirty="0">
                <a:latin typeface="Calibri (Body)"/>
                <a:ea typeface="Calibri"/>
                <a:cs typeface="Gautami"/>
              </a:rPr>
              <a:t>– Classification, k-Nearest neighbour, decision tree, random forest, support vector machine, Regression: Simple linear regression, Unsupervised learning: clustering techniques - partitioning methods, hierarchical methods, density-based methods, association rules, Basis of neural network: biological neuron and artificial neuron, types of activation functions, learning process in ANN, representation learning, active learning, instance-based learning, association rule learning, ensemble learning, ML live case studies. </a:t>
            </a:r>
            <a:endParaRPr kumimoji="0" lang="te-IN" sz="1550" i="0" u="none" strike="noStrike" cap="none" normalizeH="0" baseline="0" dirty="0">
              <a:ln>
                <a:noFill/>
              </a:ln>
              <a:effectLst/>
              <a:latin typeface="Calibri (Body)"/>
              <a:ea typeface="Calibri"/>
              <a:cs typeface="Gautami"/>
            </a:endParaRPr>
          </a:p>
        </p:txBody>
      </p:sp>
      <p:pic>
        <p:nvPicPr>
          <p:cNvPr id="2" name="Picture 2" descr="MAPS &amp; DIRECTIONS - Best Private University in Telangana &amp; Andhra Pradesh | KLH  Hyderabad">
            <a:extLst>
              <a:ext uri="{FF2B5EF4-FFF2-40B4-BE49-F238E27FC236}">
                <a16:creationId xmlns:a16="http://schemas.microsoft.com/office/drawing/2014/main" id="{2965316D-2810-F4BD-603D-2D072E38F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3562" y="-416953"/>
            <a:ext cx="1908438" cy="1418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170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Google Shape;56;p13" descr="preencoded.png"/>
          <p:cNvPicPr preferRelativeResize="0"/>
          <p:nvPr/>
        </p:nvPicPr>
        <p:blipFill rotWithShape="1">
          <a:blip r:embed="rId3" cstate="print">
            <a:alphaModFix/>
          </a:blip>
          <a:srcRect/>
          <a:stretch/>
        </p:blipFill>
        <p:spPr>
          <a:xfrm>
            <a:off x="0" y="0"/>
            <a:ext cx="4572000" cy="6858000"/>
          </a:xfrm>
          <a:prstGeom prst="rect">
            <a:avLst/>
          </a:prstGeom>
          <a:noFill/>
          <a:ln>
            <a:noFill/>
          </a:ln>
        </p:spPr>
      </p:pic>
      <p:sp>
        <p:nvSpPr>
          <p:cNvPr id="57" name="Google Shape;57;p13"/>
          <p:cNvSpPr/>
          <p:nvPr/>
        </p:nvSpPr>
        <p:spPr>
          <a:xfrm>
            <a:off x="5349352" y="2202233"/>
            <a:ext cx="5969812" cy="485549"/>
          </a:xfrm>
          <a:prstGeom prst="rect">
            <a:avLst/>
          </a:prstGeom>
          <a:noFill/>
          <a:ln>
            <a:noFill/>
          </a:ln>
        </p:spPr>
        <p:txBody>
          <a:bodyPr spcFirstLastPara="1" wrap="square" lIns="0" tIns="0" rIns="0" bIns="0" anchor="t" anchorCtr="0">
            <a:noAutofit/>
          </a:bodyPr>
          <a:lstStyle/>
          <a:p>
            <a:pPr>
              <a:lnSpc>
                <a:spcPct val="125000"/>
              </a:lnSpc>
              <a:buClr>
                <a:srgbClr val="383838"/>
              </a:buClr>
              <a:buSzPts val="3800"/>
            </a:pPr>
            <a:r>
              <a:rPr lang="en-US" sz="3200" dirty="0">
                <a:solidFill>
                  <a:srgbClr val="383838"/>
                </a:solidFill>
                <a:latin typeface="Patrick Hand"/>
                <a:ea typeface="Patrick Hand"/>
                <a:cs typeface="Patrick Hand"/>
                <a:sym typeface="Patrick Hand"/>
              </a:rPr>
              <a:t>Introduction to Machine Learning</a:t>
            </a:r>
            <a:endParaRPr sz="3200"/>
          </a:p>
        </p:txBody>
      </p:sp>
      <p:sp>
        <p:nvSpPr>
          <p:cNvPr id="58" name="Google Shape;58;p13"/>
          <p:cNvSpPr/>
          <p:nvPr/>
        </p:nvSpPr>
        <p:spPr>
          <a:xfrm>
            <a:off x="5377061" y="3187402"/>
            <a:ext cx="6009878" cy="1288257"/>
          </a:xfrm>
          <a:prstGeom prst="rect">
            <a:avLst/>
          </a:prstGeom>
          <a:noFill/>
          <a:ln>
            <a:noFill/>
          </a:ln>
        </p:spPr>
        <p:txBody>
          <a:bodyPr spcFirstLastPara="1" wrap="square" lIns="0" tIns="0" rIns="0" bIns="0" anchor="t" anchorCtr="0">
            <a:noAutofit/>
          </a:bodyPr>
          <a:lstStyle/>
          <a:p>
            <a:pPr>
              <a:lnSpc>
                <a:spcPct val="157894"/>
              </a:lnSpc>
              <a:buClr>
                <a:srgbClr val="383838"/>
              </a:buClr>
              <a:buSzPts val="1900"/>
            </a:pPr>
            <a:r>
              <a:rPr lang="en-US" sz="1600" dirty="0">
                <a:solidFill>
                  <a:srgbClr val="383838"/>
                </a:solidFill>
                <a:latin typeface="Patrick Hand"/>
                <a:ea typeface="Patrick Hand"/>
                <a:cs typeface="Patrick Hand"/>
                <a:sym typeface="Patrick Hand"/>
              </a:rPr>
              <a:t>Machine learning has evolved from a niche computer science field into a transformative technology touching nearly every aspect of modern life. From defeating world chess champions to powering self-driving cars, ML represents humanity's quest to create intelligent machines that can learn and adapt.</a:t>
            </a:r>
            <a:endParaRPr sz="1600"/>
          </a:p>
        </p:txBody>
      </p:sp>
      <p:pic>
        <p:nvPicPr>
          <p:cNvPr id="2" name="Picture 2" descr="MAPS &amp; DIRECTIONS - Best Private University in Telangana &amp; Andhra Pradesh | KLH  Hyderabad">
            <a:extLst>
              <a:ext uri="{FF2B5EF4-FFF2-40B4-BE49-F238E27FC236}">
                <a16:creationId xmlns:a16="http://schemas.microsoft.com/office/drawing/2014/main" id="{5C0E5F99-A37C-0277-E0D8-18D18337C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3562" y="-416953"/>
            <a:ext cx="1908438" cy="14185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5" name="Google Shape;65;p14"/>
          <p:cNvSpPr/>
          <p:nvPr/>
        </p:nvSpPr>
        <p:spPr>
          <a:xfrm>
            <a:off x="669529" y="736303"/>
            <a:ext cx="5343344" cy="552170"/>
          </a:xfrm>
          <a:prstGeom prst="rect">
            <a:avLst/>
          </a:prstGeom>
          <a:noFill/>
          <a:ln>
            <a:noFill/>
          </a:ln>
        </p:spPr>
        <p:txBody>
          <a:bodyPr spcFirstLastPara="1" wrap="square" lIns="0" tIns="0" rIns="0" bIns="0" anchor="t" anchorCtr="0">
            <a:noAutofit/>
          </a:bodyPr>
          <a:lstStyle/>
          <a:p>
            <a:pPr>
              <a:lnSpc>
                <a:spcPct val="125396"/>
              </a:lnSpc>
              <a:buClr>
                <a:srgbClr val="383838"/>
              </a:buClr>
              <a:buSzPts val="3150"/>
            </a:pPr>
            <a:r>
              <a:rPr lang="en-US" sz="2600" dirty="0">
                <a:solidFill>
                  <a:srgbClr val="383838"/>
                </a:solidFill>
                <a:latin typeface="Patrick Hand"/>
                <a:ea typeface="Patrick Hand"/>
                <a:cs typeface="Patrick Hand"/>
                <a:sym typeface="Patrick Hand"/>
              </a:rPr>
              <a:t>Journey into Machine Learning</a:t>
            </a:r>
            <a:endParaRPr sz="2600"/>
          </a:p>
        </p:txBody>
      </p:sp>
      <p:sp>
        <p:nvSpPr>
          <p:cNvPr id="66" name="Google Shape;66;p14"/>
          <p:cNvSpPr/>
          <p:nvPr/>
        </p:nvSpPr>
        <p:spPr>
          <a:xfrm>
            <a:off x="669528" y="1556345"/>
            <a:ext cx="5222280" cy="1071166"/>
          </a:xfrm>
          <a:prstGeom prst="rect">
            <a:avLst/>
          </a:prstGeom>
          <a:noFill/>
          <a:ln>
            <a:noFill/>
          </a:ln>
        </p:spPr>
        <p:txBody>
          <a:bodyPr spcFirstLastPara="1" wrap="square" lIns="0" tIns="0" rIns="0" bIns="0" anchor="t" anchorCtr="0">
            <a:noAutofit/>
          </a:bodyPr>
          <a:lstStyle/>
          <a:p>
            <a:pPr>
              <a:lnSpc>
                <a:spcPct val="161290"/>
              </a:lnSpc>
              <a:buClr>
                <a:srgbClr val="383838"/>
              </a:buClr>
              <a:buSzPts val="1550"/>
            </a:pPr>
            <a:r>
              <a:rPr lang="en-US" sz="1500" dirty="0">
                <a:solidFill>
                  <a:srgbClr val="383838"/>
                </a:solidFill>
                <a:latin typeface="Patrick Hand"/>
                <a:ea typeface="Patrick Hand"/>
                <a:cs typeface="Patrick Hand"/>
                <a:sym typeface="Patrick Hand"/>
              </a:rPr>
              <a:t>This chapter provides </a:t>
            </a:r>
            <a:r>
              <a:rPr lang="en-US" sz="2000" dirty="0">
                <a:solidFill>
                  <a:srgbClr val="383838"/>
                </a:solidFill>
                <a:latin typeface="Patrick Hand"/>
                <a:ea typeface="Patrick Hand"/>
                <a:cs typeface="Patrick Hand"/>
                <a:sym typeface="Patrick Hand"/>
              </a:rPr>
              <a:t>newcomers</a:t>
            </a:r>
            <a:r>
              <a:rPr lang="en-US" sz="1500" dirty="0">
                <a:solidFill>
                  <a:srgbClr val="383838"/>
                </a:solidFill>
                <a:latin typeface="Patrick Hand"/>
                <a:ea typeface="Patrick Hand"/>
                <a:cs typeface="Patrick Hand"/>
                <a:sym typeface="Patrick Hand"/>
              </a:rPr>
              <a:t> with a comprehensive starting point for understanding machine </a:t>
            </a:r>
            <a:r>
              <a:rPr lang="en-US" sz="2700" dirty="0">
                <a:solidFill>
                  <a:srgbClr val="383838"/>
                </a:solidFill>
                <a:latin typeface="Patrick Hand"/>
                <a:ea typeface="Patrick Hand"/>
                <a:cs typeface="Patrick Hand"/>
                <a:sym typeface="Patrick Hand"/>
              </a:rPr>
              <a:t>learning</a:t>
            </a:r>
            <a:r>
              <a:rPr lang="en-US" sz="1500" dirty="0">
                <a:solidFill>
                  <a:srgbClr val="383838"/>
                </a:solidFill>
                <a:latin typeface="Patrick Hand"/>
                <a:ea typeface="Patrick Hand"/>
                <a:cs typeface="Patrick Hand"/>
                <a:sym typeface="Patrick Hand"/>
              </a:rPr>
              <a:t>. We'll explore the historical evolution of ML, examine how machines learn compared to humans, and discover modern applications transforming our world.</a:t>
            </a:r>
            <a:endParaRPr sz="1500"/>
          </a:p>
        </p:txBody>
      </p:sp>
      <p:sp>
        <p:nvSpPr>
          <p:cNvPr id="67" name="Google Shape;67;p14"/>
          <p:cNvSpPr/>
          <p:nvPr/>
        </p:nvSpPr>
        <p:spPr>
          <a:xfrm>
            <a:off x="635000" y="3855028"/>
            <a:ext cx="5158780" cy="535583"/>
          </a:xfrm>
          <a:prstGeom prst="rect">
            <a:avLst/>
          </a:prstGeom>
          <a:noFill/>
          <a:ln>
            <a:noFill/>
          </a:ln>
        </p:spPr>
        <p:txBody>
          <a:bodyPr spcFirstLastPara="1" wrap="square" lIns="0" tIns="0" rIns="0" bIns="0" anchor="t" anchorCtr="0">
            <a:noAutofit/>
          </a:bodyPr>
          <a:lstStyle/>
          <a:p>
            <a:pPr>
              <a:lnSpc>
                <a:spcPct val="161290"/>
              </a:lnSpc>
              <a:buClr>
                <a:srgbClr val="383838"/>
              </a:buClr>
              <a:buSzPts val="1550"/>
            </a:pPr>
            <a:r>
              <a:rPr lang="en-US" sz="1500" dirty="0">
                <a:solidFill>
                  <a:srgbClr val="383838"/>
                </a:solidFill>
                <a:latin typeface="Patrick Hand"/>
                <a:ea typeface="Patrick Hand"/>
                <a:cs typeface="Patrick Hand"/>
                <a:sym typeface="Patrick Hand"/>
              </a:rPr>
              <a:t>You'll learn to identify problems suitable for ML solutions and understand the fundamental types of machine learning approaches used today.</a:t>
            </a:r>
            <a:endParaRPr sz="1500"/>
          </a:p>
        </p:txBody>
      </p:sp>
      <p:pic>
        <p:nvPicPr>
          <p:cNvPr id="68" name="Google Shape;68;p14" descr="preencoded.png"/>
          <p:cNvPicPr preferRelativeResize="0"/>
          <p:nvPr/>
        </p:nvPicPr>
        <p:blipFill rotWithShape="1">
          <a:blip r:embed="rId3" cstate="print">
            <a:alphaModFix/>
          </a:blip>
          <a:srcRect/>
          <a:stretch/>
        </p:blipFill>
        <p:spPr>
          <a:xfrm>
            <a:off x="6350000" y="635000"/>
            <a:ext cx="5222280" cy="5222280"/>
          </a:xfrm>
          <a:prstGeom prst="rect">
            <a:avLst/>
          </a:prstGeom>
          <a:noFill/>
          <a:ln>
            <a:noFill/>
          </a:ln>
        </p:spPr>
      </p:pic>
      <p:pic>
        <p:nvPicPr>
          <p:cNvPr id="2" name="Picture 2" descr="MAPS &amp; DIRECTIONS - Best Private University in Telangana &amp; Andhra Pradesh | KLH  Hyderabad">
            <a:extLst>
              <a:ext uri="{FF2B5EF4-FFF2-40B4-BE49-F238E27FC236}">
                <a16:creationId xmlns:a16="http://schemas.microsoft.com/office/drawing/2014/main" id="{ECB7E335-832A-776B-2CA8-D716B08FE0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3562" y="-416953"/>
            <a:ext cx="1908438" cy="14185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p:nvPr/>
        </p:nvSpPr>
        <p:spPr>
          <a:xfrm>
            <a:off x="677962" y="485974"/>
            <a:ext cx="10558074" cy="423763"/>
          </a:xfrm>
          <a:prstGeom prst="rect">
            <a:avLst/>
          </a:prstGeom>
          <a:noFill/>
          <a:ln>
            <a:noFill/>
          </a:ln>
        </p:spPr>
        <p:txBody>
          <a:bodyPr spcFirstLastPara="1" wrap="square" lIns="0" tIns="0" rIns="0" bIns="0" anchor="t" anchorCtr="0">
            <a:noAutofit/>
          </a:bodyPr>
          <a:lstStyle/>
          <a:p>
            <a:pPr algn="ctr">
              <a:lnSpc>
                <a:spcPct val="125000"/>
              </a:lnSpc>
              <a:buClr>
                <a:srgbClr val="383838"/>
              </a:buClr>
              <a:buSzPts val="3200"/>
            </a:pPr>
            <a:r>
              <a:rPr lang="en-US" sz="2700" dirty="0">
                <a:solidFill>
                  <a:srgbClr val="383838"/>
                </a:solidFill>
                <a:latin typeface="Patrick Hand"/>
                <a:ea typeface="Patrick Hand"/>
                <a:cs typeface="Patrick Hand"/>
                <a:sym typeface="Patrick Hand"/>
              </a:rPr>
              <a:t>The Historic Evolution of Machine Learning</a:t>
            </a:r>
            <a:endParaRPr sz="2700"/>
          </a:p>
        </p:txBody>
      </p:sp>
      <p:sp>
        <p:nvSpPr>
          <p:cNvPr id="75" name="Google Shape;75;p15"/>
          <p:cNvSpPr/>
          <p:nvPr/>
        </p:nvSpPr>
        <p:spPr>
          <a:xfrm>
            <a:off x="6086475" y="1248669"/>
            <a:ext cx="19050" cy="5123358"/>
          </a:xfrm>
          <a:prstGeom prst="roundRect">
            <a:avLst>
              <a:gd name="adj" fmla="val 373694"/>
            </a:avLst>
          </a:prstGeom>
          <a:solidFill>
            <a:srgbClr val="CCCCCC"/>
          </a:solidFill>
          <a:ln>
            <a:noFill/>
          </a:ln>
        </p:spPr>
        <p:txBody>
          <a:bodyPr spcFirstLastPara="1" wrap="square" lIns="76184" tIns="76184" rIns="76184" bIns="76184" anchor="ctr" anchorCtr="0">
            <a:noAutofit/>
          </a:bodyPr>
          <a:lstStyle/>
          <a:p>
            <a:endParaRPr/>
          </a:p>
        </p:txBody>
      </p:sp>
      <p:sp>
        <p:nvSpPr>
          <p:cNvPr id="76" name="Google Shape;76;p15"/>
          <p:cNvSpPr/>
          <p:nvPr/>
        </p:nvSpPr>
        <p:spPr>
          <a:xfrm>
            <a:off x="5416004" y="1429743"/>
            <a:ext cx="508397" cy="19050"/>
          </a:xfrm>
          <a:prstGeom prst="roundRect">
            <a:avLst>
              <a:gd name="adj" fmla="val 373694"/>
            </a:avLst>
          </a:prstGeom>
          <a:solidFill>
            <a:srgbClr val="CCCCCC"/>
          </a:solidFill>
          <a:ln>
            <a:noFill/>
          </a:ln>
        </p:spPr>
        <p:txBody>
          <a:bodyPr spcFirstLastPara="1" wrap="square" lIns="76184" tIns="76184" rIns="76184" bIns="76184" anchor="ctr" anchorCtr="0">
            <a:noAutofit/>
          </a:bodyPr>
          <a:lstStyle/>
          <a:p>
            <a:endParaRPr/>
          </a:p>
        </p:txBody>
      </p:sp>
      <p:sp>
        <p:nvSpPr>
          <p:cNvPr id="77" name="Google Shape;77;p15"/>
          <p:cNvSpPr/>
          <p:nvPr/>
        </p:nvSpPr>
        <p:spPr>
          <a:xfrm>
            <a:off x="5905351" y="1248669"/>
            <a:ext cx="381298" cy="381298"/>
          </a:xfrm>
          <a:prstGeom prst="roundRect">
            <a:avLst>
              <a:gd name="adj" fmla="val 18670"/>
            </a:avLst>
          </a:prstGeom>
          <a:solidFill>
            <a:srgbClr val="E6E6E6"/>
          </a:solidFill>
          <a:ln w="9525" cap="flat" cmpd="sng">
            <a:solidFill>
              <a:srgbClr val="CCCCCC"/>
            </a:solidFill>
            <a:prstDash val="solid"/>
            <a:round/>
            <a:headEnd type="none" w="sm" len="sm"/>
            <a:tailEnd type="none" w="sm" len="sm"/>
          </a:ln>
        </p:spPr>
        <p:txBody>
          <a:bodyPr spcFirstLastPara="1" wrap="square" lIns="76184" tIns="76184" rIns="76184" bIns="76184" anchor="ctr" anchorCtr="0">
            <a:noAutofit/>
          </a:bodyPr>
          <a:lstStyle/>
          <a:p>
            <a:endParaRPr/>
          </a:p>
        </p:txBody>
      </p:sp>
      <p:sp>
        <p:nvSpPr>
          <p:cNvPr id="78" name="Google Shape;78;p15"/>
          <p:cNvSpPr/>
          <p:nvPr/>
        </p:nvSpPr>
        <p:spPr>
          <a:xfrm>
            <a:off x="5994301" y="1312169"/>
            <a:ext cx="203299" cy="254198"/>
          </a:xfrm>
          <a:prstGeom prst="rect">
            <a:avLst/>
          </a:prstGeom>
          <a:noFill/>
          <a:ln>
            <a:noFill/>
          </a:ln>
        </p:spPr>
        <p:txBody>
          <a:bodyPr spcFirstLastPara="1" wrap="square" lIns="0" tIns="0" rIns="0" bIns="0" anchor="t" anchorCtr="0">
            <a:noAutofit/>
          </a:bodyPr>
          <a:lstStyle/>
          <a:p>
            <a:pPr algn="ctr">
              <a:buClr>
                <a:srgbClr val="383838"/>
              </a:buClr>
              <a:buSzPts val="1900"/>
            </a:pPr>
            <a:r>
              <a:rPr lang="en-US" sz="1600" dirty="0">
                <a:solidFill>
                  <a:srgbClr val="383838"/>
                </a:solidFill>
                <a:latin typeface="Patrick Hand"/>
                <a:ea typeface="Patrick Hand"/>
                <a:cs typeface="Patrick Hand"/>
                <a:sym typeface="Patrick Hand"/>
              </a:rPr>
              <a:t>1</a:t>
            </a:r>
            <a:endParaRPr sz="1600"/>
          </a:p>
        </p:txBody>
      </p:sp>
      <p:sp>
        <p:nvSpPr>
          <p:cNvPr id="79" name="Google Shape;79;p15"/>
          <p:cNvSpPr/>
          <p:nvPr/>
        </p:nvSpPr>
        <p:spPr>
          <a:xfrm>
            <a:off x="1205345" y="1306909"/>
            <a:ext cx="4043227" cy="341782"/>
          </a:xfrm>
          <a:prstGeom prst="rect">
            <a:avLst/>
          </a:prstGeom>
          <a:noFill/>
          <a:ln>
            <a:noFill/>
          </a:ln>
        </p:spPr>
        <p:txBody>
          <a:bodyPr spcFirstLastPara="1" wrap="square" lIns="0" tIns="0" rIns="0" bIns="0" anchor="t" anchorCtr="0">
            <a:noAutofit/>
          </a:bodyPr>
          <a:lstStyle/>
          <a:p>
            <a:pPr algn="r">
              <a:lnSpc>
                <a:spcPct val="125000"/>
              </a:lnSpc>
              <a:buClr>
                <a:srgbClr val="383838"/>
              </a:buClr>
              <a:buSzPts val="1600"/>
            </a:pPr>
            <a:r>
              <a:rPr lang="en-US" sz="1300" dirty="0">
                <a:solidFill>
                  <a:srgbClr val="383838"/>
                </a:solidFill>
                <a:latin typeface="Patrick Hand"/>
                <a:ea typeface="Patrick Hand"/>
                <a:cs typeface="Patrick Hand"/>
                <a:sym typeface="Patrick Hand"/>
              </a:rPr>
              <a:t>1763-1913: Mathematical Foundations</a:t>
            </a:r>
            <a:endParaRPr sz="1300"/>
          </a:p>
        </p:txBody>
      </p:sp>
      <p:sp>
        <p:nvSpPr>
          <p:cNvPr id="80" name="Google Shape;80;p15"/>
          <p:cNvSpPr/>
          <p:nvPr/>
        </p:nvSpPr>
        <p:spPr>
          <a:xfrm>
            <a:off x="691816" y="1814305"/>
            <a:ext cx="4570611" cy="1084263"/>
          </a:xfrm>
          <a:prstGeom prst="rect">
            <a:avLst/>
          </a:prstGeom>
          <a:noFill/>
          <a:ln>
            <a:noFill/>
          </a:ln>
        </p:spPr>
        <p:txBody>
          <a:bodyPr spcFirstLastPara="1" wrap="square" lIns="0" tIns="0" rIns="0" bIns="0" anchor="t" anchorCtr="0">
            <a:noAutofit/>
          </a:bodyPr>
          <a:lstStyle/>
          <a:p>
            <a:pPr algn="r">
              <a:lnSpc>
                <a:spcPct val="159375"/>
              </a:lnSpc>
              <a:buClr>
                <a:srgbClr val="383838"/>
              </a:buClr>
              <a:buSzPts val="1600"/>
            </a:pPr>
            <a:r>
              <a:rPr lang="en-US" sz="1300" dirty="0">
                <a:solidFill>
                  <a:srgbClr val="383838"/>
                </a:solidFill>
                <a:latin typeface="Patrick Hand"/>
                <a:ea typeface="Patrick Hand"/>
                <a:cs typeface="Patrick Hand"/>
                <a:sym typeface="Patrick Hand"/>
              </a:rPr>
              <a:t>Thomas </a:t>
            </a:r>
            <a:r>
              <a:rPr lang="en-US" sz="1300" dirty="0" err="1">
                <a:solidFill>
                  <a:srgbClr val="383838"/>
                </a:solidFill>
                <a:latin typeface="Patrick Hand"/>
                <a:ea typeface="Patrick Hand"/>
                <a:cs typeface="Patrick Hand"/>
                <a:sym typeface="Patrick Hand"/>
              </a:rPr>
              <a:t>Bayes's</a:t>
            </a:r>
            <a:r>
              <a:rPr lang="en-US" sz="1300" dirty="0">
                <a:solidFill>
                  <a:srgbClr val="383838"/>
                </a:solidFill>
                <a:latin typeface="Patrick Hand"/>
                <a:ea typeface="Patrick Hand"/>
                <a:cs typeface="Patrick Hand"/>
                <a:sym typeface="Patrick Hand"/>
              </a:rPr>
              <a:t> work on probability theory published posthumously (1763). Pierre-Simon Laplace formalized Bayes theorem (1812). Method of least squares established (1805). </a:t>
            </a:r>
            <a:r>
              <a:rPr lang="en-US" sz="1300" dirty="0" err="1">
                <a:solidFill>
                  <a:srgbClr val="383838"/>
                </a:solidFill>
                <a:latin typeface="Patrick Hand"/>
                <a:ea typeface="Patrick Hand"/>
                <a:cs typeface="Patrick Hand"/>
                <a:sym typeface="Patrick Hand"/>
              </a:rPr>
              <a:t>Andrey</a:t>
            </a:r>
            <a:r>
              <a:rPr lang="en-US" sz="1300" dirty="0">
                <a:solidFill>
                  <a:srgbClr val="383838"/>
                </a:solidFill>
                <a:latin typeface="Patrick Hand"/>
                <a:ea typeface="Patrick Hand"/>
                <a:cs typeface="Patrick Hand"/>
                <a:sym typeface="Patrick Hand"/>
              </a:rPr>
              <a:t> Markov introduced Markov chains (1913).</a:t>
            </a:r>
            <a:endParaRPr sz="1300"/>
          </a:p>
        </p:txBody>
      </p:sp>
      <p:sp>
        <p:nvSpPr>
          <p:cNvPr id="81" name="Google Shape;81;p15"/>
          <p:cNvSpPr/>
          <p:nvPr/>
        </p:nvSpPr>
        <p:spPr>
          <a:xfrm>
            <a:off x="6267599" y="2446635"/>
            <a:ext cx="508397" cy="19050"/>
          </a:xfrm>
          <a:prstGeom prst="roundRect">
            <a:avLst>
              <a:gd name="adj" fmla="val 373694"/>
            </a:avLst>
          </a:prstGeom>
          <a:solidFill>
            <a:srgbClr val="CCCCCC"/>
          </a:solidFill>
          <a:ln>
            <a:noFill/>
          </a:ln>
        </p:spPr>
        <p:txBody>
          <a:bodyPr spcFirstLastPara="1" wrap="square" lIns="76184" tIns="76184" rIns="76184" bIns="76184" anchor="ctr" anchorCtr="0">
            <a:noAutofit/>
          </a:bodyPr>
          <a:lstStyle/>
          <a:p>
            <a:endParaRPr/>
          </a:p>
        </p:txBody>
      </p:sp>
      <p:sp>
        <p:nvSpPr>
          <p:cNvPr id="82" name="Google Shape;82;p15"/>
          <p:cNvSpPr/>
          <p:nvPr/>
        </p:nvSpPr>
        <p:spPr>
          <a:xfrm>
            <a:off x="5905351" y="2265561"/>
            <a:ext cx="381298" cy="381298"/>
          </a:xfrm>
          <a:prstGeom prst="roundRect">
            <a:avLst>
              <a:gd name="adj" fmla="val 18670"/>
            </a:avLst>
          </a:prstGeom>
          <a:solidFill>
            <a:srgbClr val="E6E6E6"/>
          </a:solidFill>
          <a:ln w="9525" cap="flat" cmpd="sng">
            <a:solidFill>
              <a:srgbClr val="CCCCCC"/>
            </a:solidFill>
            <a:prstDash val="solid"/>
            <a:round/>
            <a:headEnd type="none" w="sm" len="sm"/>
            <a:tailEnd type="none" w="sm" len="sm"/>
          </a:ln>
        </p:spPr>
        <p:txBody>
          <a:bodyPr spcFirstLastPara="1" wrap="square" lIns="76184" tIns="76184" rIns="76184" bIns="76184" anchor="ctr" anchorCtr="0">
            <a:noAutofit/>
          </a:bodyPr>
          <a:lstStyle/>
          <a:p>
            <a:endParaRPr/>
          </a:p>
        </p:txBody>
      </p:sp>
      <p:sp>
        <p:nvSpPr>
          <p:cNvPr id="83" name="Google Shape;83;p15"/>
          <p:cNvSpPr/>
          <p:nvPr/>
        </p:nvSpPr>
        <p:spPr>
          <a:xfrm>
            <a:off x="5994301" y="2329061"/>
            <a:ext cx="203299" cy="254198"/>
          </a:xfrm>
          <a:prstGeom prst="rect">
            <a:avLst/>
          </a:prstGeom>
          <a:noFill/>
          <a:ln>
            <a:noFill/>
          </a:ln>
        </p:spPr>
        <p:txBody>
          <a:bodyPr spcFirstLastPara="1" wrap="square" lIns="0" tIns="0" rIns="0" bIns="0" anchor="t" anchorCtr="0">
            <a:noAutofit/>
          </a:bodyPr>
          <a:lstStyle/>
          <a:p>
            <a:pPr algn="ctr">
              <a:buClr>
                <a:srgbClr val="383838"/>
              </a:buClr>
              <a:buSzPts val="1900"/>
            </a:pPr>
            <a:r>
              <a:rPr lang="en-US" sz="1600" dirty="0">
                <a:solidFill>
                  <a:srgbClr val="383838"/>
                </a:solidFill>
                <a:latin typeface="Patrick Hand"/>
                <a:ea typeface="Patrick Hand"/>
                <a:cs typeface="Patrick Hand"/>
                <a:sym typeface="Patrick Hand"/>
              </a:rPr>
              <a:t>2</a:t>
            </a:r>
            <a:endParaRPr sz="1600"/>
          </a:p>
        </p:txBody>
      </p:sp>
      <p:sp>
        <p:nvSpPr>
          <p:cNvPr id="84" name="Google Shape;84;p15"/>
          <p:cNvSpPr/>
          <p:nvPr/>
        </p:nvSpPr>
        <p:spPr>
          <a:xfrm>
            <a:off x="6943427" y="2323802"/>
            <a:ext cx="3807699" cy="170016"/>
          </a:xfrm>
          <a:prstGeom prst="rect">
            <a:avLst/>
          </a:prstGeom>
          <a:noFill/>
          <a:ln>
            <a:noFill/>
          </a:ln>
        </p:spPr>
        <p:txBody>
          <a:bodyPr spcFirstLastPara="1" wrap="square" lIns="0" tIns="0" rIns="0" bIns="0" anchor="t" anchorCtr="0">
            <a:noAutofit/>
          </a:bodyPr>
          <a:lstStyle/>
          <a:p>
            <a:pPr>
              <a:lnSpc>
                <a:spcPct val="125000"/>
              </a:lnSpc>
              <a:buClr>
                <a:srgbClr val="383838"/>
              </a:buClr>
              <a:buSzPts val="1600"/>
            </a:pPr>
            <a:r>
              <a:rPr lang="en-US" sz="1300" dirty="0">
                <a:solidFill>
                  <a:srgbClr val="383838"/>
                </a:solidFill>
                <a:latin typeface="Patrick Hand"/>
                <a:ea typeface="Patrick Hand"/>
                <a:cs typeface="Patrick Hand"/>
                <a:sym typeface="Patrick Hand"/>
              </a:rPr>
              <a:t>1950-1957: The Birth of ML</a:t>
            </a:r>
            <a:endParaRPr sz="1300"/>
          </a:p>
        </p:txBody>
      </p:sp>
      <p:sp>
        <p:nvSpPr>
          <p:cNvPr id="85" name="Google Shape;85;p15"/>
          <p:cNvSpPr/>
          <p:nvPr/>
        </p:nvSpPr>
        <p:spPr>
          <a:xfrm>
            <a:off x="6943428" y="2637234"/>
            <a:ext cx="4570611" cy="813197"/>
          </a:xfrm>
          <a:prstGeom prst="rect">
            <a:avLst/>
          </a:prstGeom>
          <a:noFill/>
          <a:ln>
            <a:noFill/>
          </a:ln>
        </p:spPr>
        <p:txBody>
          <a:bodyPr spcFirstLastPara="1" wrap="square" lIns="0" tIns="0" rIns="0" bIns="0" anchor="t" anchorCtr="0">
            <a:noAutofit/>
          </a:bodyPr>
          <a:lstStyle/>
          <a:p>
            <a:pPr>
              <a:lnSpc>
                <a:spcPct val="159375"/>
              </a:lnSpc>
              <a:buClr>
                <a:srgbClr val="383838"/>
              </a:buClr>
              <a:buSzPts val="1600"/>
            </a:pPr>
            <a:r>
              <a:rPr lang="en-US" sz="1300" dirty="0">
                <a:solidFill>
                  <a:srgbClr val="383838"/>
                </a:solidFill>
                <a:latin typeface="Patrick Hand"/>
                <a:ea typeface="Patrick Hand"/>
                <a:cs typeface="Patrick Hand"/>
                <a:sym typeface="Patrick Hand"/>
              </a:rPr>
              <a:t>Alan Turing posed "Can machines think?" in his seminal paper (1950). Arthur Samuel developed first ML program playing Checkers (1952). Frank Rosenblatt designed first neural network simulating human brain (1957).</a:t>
            </a:r>
            <a:endParaRPr sz="1300"/>
          </a:p>
        </p:txBody>
      </p:sp>
      <p:sp>
        <p:nvSpPr>
          <p:cNvPr id="86" name="Google Shape;86;p15"/>
          <p:cNvSpPr/>
          <p:nvPr/>
        </p:nvSpPr>
        <p:spPr>
          <a:xfrm>
            <a:off x="5416004" y="3323133"/>
            <a:ext cx="508397" cy="19050"/>
          </a:xfrm>
          <a:prstGeom prst="roundRect">
            <a:avLst>
              <a:gd name="adj" fmla="val 373694"/>
            </a:avLst>
          </a:prstGeom>
          <a:solidFill>
            <a:srgbClr val="CCCCCC"/>
          </a:solidFill>
          <a:ln>
            <a:noFill/>
          </a:ln>
        </p:spPr>
        <p:txBody>
          <a:bodyPr spcFirstLastPara="1" wrap="square" lIns="76184" tIns="76184" rIns="76184" bIns="76184" anchor="ctr" anchorCtr="0">
            <a:noAutofit/>
          </a:bodyPr>
          <a:lstStyle/>
          <a:p>
            <a:endParaRPr/>
          </a:p>
        </p:txBody>
      </p:sp>
      <p:sp>
        <p:nvSpPr>
          <p:cNvPr id="87" name="Google Shape;87;p15"/>
          <p:cNvSpPr/>
          <p:nvPr/>
        </p:nvSpPr>
        <p:spPr>
          <a:xfrm>
            <a:off x="5905351" y="3142059"/>
            <a:ext cx="381298" cy="381298"/>
          </a:xfrm>
          <a:prstGeom prst="roundRect">
            <a:avLst>
              <a:gd name="adj" fmla="val 18670"/>
            </a:avLst>
          </a:prstGeom>
          <a:solidFill>
            <a:srgbClr val="E6E6E6"/>
          </a:solidFill>
          <a:ln w="9525" cap="flat" cmpd="sng">
            <a:solidFill>
              <a:srgbClr val="CCCCCC"/>
            </a:solidFill>
            <a:prstDash val="solid"/>
            <a:round/>
            <a:headEnd type="none" w="sm" len="sm"/>
            <a:tailEnd type="none" w="sm" len="sm"/>
          </a:ln>
        </p:spPr>
        <p:txBody>
          <a:bodyPr spcFirstLastPara="1" wrap="square" lIns="76184" tIns="76184" rIns="76184" bIns="76184" anchor="ctr" anchorCtr="0">
            <a:noAutofit/>
          </a:bodyPr>
          <a:lstStyle/>
          <a:p>
            <a:endParaRPr/>
          </a:p>
        </p:txBody>
      </p:sp>
      <p:sp>
        <p:nvSpPr>
          <p:cNvPr id="88" name="Google Shape;88;p15"/>
          <p:cNvSpPr/>
          <p:nvPr/>
        </p:nvSpPr>
        <p:spPr>
          <a:xfrm>
            <a:off x="5994301" y="3205559"/>
            <a:ext cx="203299" cy="254198"/>
          </a:xfrm>
          <a:prstGeom prst="rect">
            <a:avLst/>
          </a:prstGeom>
          <a:noFill/>
          <a:ln>
            <a:noFill/>
          </a:ln>
        </p:spPr>
        <p:txBody>
          <a:bodyPr spcFirstLastPara="1" wrap="square" lIns="0" tIns="0" rIns="0" bIns="0" anchor="t" anchorCtr="0">
            <a:noAutofit/>
          </a:bodyPr>
          <a:lstStyle/>
          <a:p>
            <a:pPr algn="ctr">
              <a:buClr>
                <a:srgbClr val="383838"/>
              </a:buClr>
              <a:buSzPts val="1900"/>
            </a:pPr>
            <a:r>
              <a:rPr lang="en-US" sz="1600" dirty="0">
                <a:solidFill>
                  <a:srgbClr val="383838"/>
                </a:solidFill>
                <a:latin typeface="Patrick Hand"/>
                <a:ea typeface="Patrick Hand"/>
                <a:cs typeface="Patrick Hand"/>
                <a:sym typeface="Patrick Hand"/>
              </a:rPr>
              <a:t>3</a:t>
            </a:r>
            <a:endParaRPr sz="1600"/>
          </a:p>
        </p:txBody>
      </p:sp>
      <p:sp>
        <p:nvSpPr>
          <p:cNvPr id="89" name="Google Shape;89;p15"/>
          <p:cNvSpPr/>
          <p:nvPr/>
        </p:nvSpPr>
        <p:spPr>
          <a:xfrm>
            <a:off x="1122219" y="3200301"/>
            <a:ext cx="4126356" cy="291044"/>
          </a:xfrm>
          <a:prstGeom prst="rect">
            <a:avLst/>
          </a:prstGeom>
          <a:noFill/>
          <a:ln>
            <a:noFill/>
          </a:ln>
        </p:spPr>
        <p:txBody>
          <a:bodyPr spcFirstLastPara="1" wrap="square" lIns="0" tIns="0" rIns="0" bIns="0" anchor="t" anchorCtr="0">
            <a:noAutofit/>
          </a:bodyPr>
          <a:lstStyle/>
          <a:p>
            <a:pPr algn="r">
              <a:lnSpc>
                <a:spcPct val="125000"/>
              </a:lnSpc>
              <a:buClr>
                <a:srgbClr val="383838"/>
              </a:buClr>
              <a:buSzPts val="1600"/>
            </a:pPr>
            <a:r>
              <a:rPr lang="en-US" sz="1300" dirty="0">
                <a:solidFill>
                  <a:srgbClr val="383838"/>
                </a:solidFill>
                <a:latin typeface="Patrick Hand"/>
                <a:ea typeface="Patrick Hand"/>
                <a:cs typeface="Patrick Hand"/>
                <a:sym typeface="Patrick Hand"/>
              </a:rPr>
              <a:t>1967-1982: Pattern Recognition Era</a:t>
            </a:r>
            <a:endParaRPr sz="1300"/>
          </a:p>
        </p:txBody>
      </p:sp>
      <p:sp>
        <p:nvSpPr>
          <p:cNvPr id="90" name="Google Shape;90;p15"/>
          <p:cNvSpPr/>
          <p:nvPr/>
        </p:nvSpPr>
        <p:spPr>
          <a:xfrm>
            <a:off x="650253" y="3679987"/>
            <a:ext cx="4570611" cy="813197"/>
          </a:xfrm>
          <a:prstGeom prst="rect">
            <a:avLst/>
          </a:prstGeom>
          <a:noFill/>
          <a:ln>
            <a:noFill/>
          </a:ln>
        </p:spPr>
        <p:txBody>
          <a:bodyPr spcFirstLastPara="1" wrap="square" lIns="0" tIns="0" rIns="0" bIns="0" anchor="t" anchorCtr="0">
            <a:noAutofit/>
          </a:bodyPr>
          <a:lstStyle/>
          <a:p>
            <a:pPr algn="r">
              <a:lnSpc>
                <a:spcPct val="159375"/>
              </a:lnSpc>
              <a:buClr>
                <a:srgbClr val="383838"/>
              </a:buClr>
              <a:buSzPts val="1600"/>
            </a:pPr>
            <a:r>
              <a:rPr lang="en-US" sz="1300" dirty="0">
                <a:solidFill>
                  <a:srgbClr val="383838"/>
                </a:solidFill>
                <a:latin typeface="Patrick Hand"/>
                <a:ea typeface="Patrick Hand"/>
                <a:cs typeface="Patrick Hand"/>
                <a:sym typeface="Patrick Hand"/>
              </a:rPr>
              <a:t>Nearest neighbour algorithm created for basic pattern recognition (1967). Stanford students developed first self-driving cart (1979). Recurrent Neural Networks emerged (1982).</a:t>
            </a:r>
            <a:endParaRPr sz="1300"/>
          </a:p>
        </p:txBody>
      </p:sp>
      <p:sp>
        <p:nvSpPr>
          <p:cNvPr id="91" name="Google Shape;91;p15"/>
          <p:cNvSpPr/>
          <p:nvPr/>
        </p:nvSpPr>
        <p:spPr>
          <a:xfrm>
            <a:off x="6267599" y="4199732"/>
            <a:ext cx="508397" cy="19050"/>
          </a:xfrm>
          <a:prstGeom prst="roundRect">
            <a:avLst>
              <a:gd name="adj" fmla="val 373694"/>
            </a:avLst>
          </a:prstGeom>
          <a:solidFill>
            <a:srgbClr val="CCCCCC"/>
          </a:solidFill>
          <a:ln>
            <a:noFill/>
          </a:ln>
        </p:spPr>
        <p:txBody>
          <a:bodyPr spcFirstLastPara="1" wrap="square" lIns="76184" tIns="76184" rIns="76184" bIns="76184" anchor="ctr" anchorCtr="0">
            <a:noAutofit/>
          </a:bodyPr>
          <a:lstStyle/>
          <a:p>
            <a:endParaRPr/>
          </a:p>
        </p:txBody>
      </p:sp>
      <p:sp>
        <p:nvSpPr>
          <p:cNvPr id="92" name="Google Shape;92;p15"/>
          <p:cNvSpPr/>
          <p:nvPr/>
        </p:nvSpPr>
        <p:spPr>
          <a:xfrm>
            <a:off x="5905351" y="4018657"/>
            <a:ext cx="381298" cy="381298"/>
          </a:xfrm>
          <a:prstGeom prst="roundRect">
            <a:avLst>
              <a:gd name="adj" fmla="val 18670"/>
            </a:avLst>
          </a:prstGeom>
          <a:solidFill>
            <a:srgbClr val="E6E6E6"/>
          </a:solidFill>
          <a:ln w="9525" cap="flat" cmpd="sng">
            <a:solidFill>
              <a:srgbClr val="CCCCCC"/>
            </a:solidFill>
            <a:prstDash val="solid"/>
            <a:round/>
            <a:headEnd type="none" w="sm" len="sm"/>
            <a:tailEnd type="none" w="sm" len="sm"/>
          </a:ln>
        </p:spPr>
        <p:txBody>
          <a:bodyPr spcFirstLastPara="1" wrap="square" lIns="76184" tIns="76184" rIns="76184" bIns="76184" anchor="ctr" anchorCtr="0">
            <a:noAutofit/>
          </a:bodyPr>
          <a:lstStyle/>
          <a:p>
            <a:endParaRPr/>
          </a:p>
        </p:txBody>
      </p:sp>
      <p:sp>
        <p:nvSpPr>
          <p:cNvPr id="93" name="Google Shape;93;p15"/>
          <p:cNvSpPr/>
          <p:nvPr/>
        </p:nvSpPr>
        <p:spPr>
          <a:xfrm>
            <a:off x="5994301" y="4082157"/>
            <a:ext cx="203299" cy="254198"/>
          </a:xfrm>
          <a:prstGeom prst="rect">
            <a:avLst/>
          </a:prstGeom>
          <a:noFill/>
          <a:ln>
            <a:noFill/>
          </a:ln>
        </p:spPr>
        <p:txBody>
          <a:bodyPr spcFirstLastPara="1" wrap="square" lIns="0" tIns="0" rIns="0" bIns="0" anchor="t" anchorCtr="0">
            <a:noAutofit/>
          </a:bodyPr>
          <a:lstStyle/>
          <a:p>
            <a:pPr algn="ctr">
              <a:buClr>
                <a:srgbClr val="383838"/>
              </a:buClr>
              <a:buSzPts val="1900"/>
            </a:pPr>
            <a:r>
              <a:rPr lang="en-US" sz="1600" dirty="0">
                <a:solidFill>
                  <a:srgbClr val="383838"/>
                </a:solidFill>
                <a:latin typeface="Patrick Hand"/>
                <a:ea typeface="Patrick Hand"/>
                <a:cs typeface="Patrick Hand"/>
                <a:sym typeface="Patrick Hand"/>
              </a:rPr>
              <a:t>4</a:t>
            </a:r>
            <a:endParaRPr sz="1600"/>
          </a:p>
        </p:txBody>
      </p:sp>
      <p:sp>
        <p:nvSpPr>
          <p:cNvPr id="94" name="Google Shape;94;p15"/>
          <p:cNvSpPr/>
          <p:nvPr/>
        </p:nvSpPr>
        <p:spPr>
          <a:xfrm>
            <a:off x="6943428" y="4076898"/>
            <a:ext cx="4389590" cy="190302"/>
          </a:xfrm>
          <a:prstGeom prst="rect">
            <a:avLst/>
          </a:prstGeom>
          <a:noFill/>
          <a:ln>
            <a:noFill/>
          </a:ln>
        </p:spPr>
        <p:txBody>
          <a:bodyPr spcFirstLastPara="1" wrap="square" lIns="0" tIns="0" rIns="0" bIns="0" anchor="t" anchorCtr="0">
            <a:noAutofit/>
          </a:bodyPr>
          <a:lstStyle/>
          <a:p>
            <a:pPr>
              <a:lnSpc>
                <a:spcPct val="125000"/>
              </a:lnSpc>
              <a:buClr>
                <a:srgbClr val="383838"/>
              </a:buClr>
              <a:buSzPts val="1600"/>
            </a:pPr>
            <a:r>
              <a:rPr lang="en-US" sz="1300" dirty="0">
                <a:solidFill>
                  <a:srgbClr val="383838"/>
                </a:solidFill>
                <a:latin typeface="Patrick Hand"/>
                <a:ea typeface="Patrick Hand"/>
                <a:cs typeface="Patrick Hand"/>
                <a:sym typeface="Patrick Hand"/>
              </a:rPr>
              <a:t>1989-1997: Commercialization Begins</a:t>
            </a:r>
            <a:endParaRPr sz="1300"/>
          </a:p>
        </p:txBody>
      </p:sp>
      <p:sp>
        <p:nvSpPr>
          <p:cNvPr id="95" name="Google Shape;95;p15"/>
          <p:cNvSpPr/>
          <p:nvPr/>
        </p:nvSpPr>
        <p:spPr>
          <a:xfrm>
            <a:off x="6943428" y="4390331"/>
            <a:ext cx="4570611" cy="1084263"/>
          </a:xfrm>
          <a:prstGeom prst="rect">
            <a:avLst/>
          </a:prstGeom>
          <a:noFill/>
          <a:ln>
            <a:noFill/>
          </a:ln>
        </p:spPr>
        <p:txBody>
          <a:bodyPr spcFirstLastPara="1" wrap="square" lIns="0" tIns="0" rIns="0" bIns="0" anchor="t" anchorCtr="0">
            <a:noAutofit/>
          </a:bodyPr>
          <a:lstStyle/>
          <a:p>
            <a:pPr>
              <a:lnSpc>
                <a:spcPct val="159375"/>
              </a:lnSpc>
              <a:buClr>
                <a:srgbClr val="383838"/>
              </a:buClr>
              <a:buSzPts val="1600"/>
            </a:pPr>
            <a:r>
              <a:rPr lang="en-US" sz="1300" dirty="0">
                <a:solidFill>
                  <a:srgbClr val="383838"/>
                </a:solidFill>
                <a:latin typeface="Patrick Hand"/>
                <a:ea typeface="Patrick Hand"/>
                <a:cs typeface="Patrick Hand"/>
                <a:sym typeface="Patrick Hand"/>
              </a:rPr>
              <a:t>Reinforcement Learning conceptualized and ML commercialization started (1989). Random Forest and Support Vector Machine algorithms developed (1995). IBM's Deep Blue defeated world chess champion Gary Kasparov (1997).</a:t>
            </a:r>
            <a:endParaRPr sz="1300"/>
          </a:p>
        </p:txBody>
      </p:sp>
      <p:sp>
        <p:nvSpPr>
          <p:cNvPr id="96" name="Google Shape;96;p15"/>
          <p:cNvSpPr/>
          <p:nvPr/>
        </p:nvSpPr>
        <p:spPr>
          <a:xfrm>
            <a:off x="5416004" y="5097165"/>
            <a:ext cx="508397" cy="19050"/>
          </a:xfrm>
          <a:prstGeom prst="roundRect">
            <a:avLst>
              <a:gd name="adj" fmla="val 373694"/>
            </a:avLst>
          </a:prstGeom>
          <a:solidFill>
            <a:srgbClr val="CCCCCC"/>
          </a:solidFill>
          <a:ln>
            <a:noFill/>
          </a:ln>
        </p:spPr>
        <p:txBody>
          <a:bodyPr spcFirstLastPara="1" wrap="square" lIns="76184" tIns="76184" rIns="76184" bIns="76184" anchor="ctr" anchorCtr="0">
            <a:noAutofit/>
          </a:bodyPr>
          <a:lstStyle/>
          <a:p>
            <a:endParaRPr/>
          </a:p>
        </p:txBody>
      </p:sp>
      <p:sp>
        <p:nvSpPr>
          <p:cNvPr id="97" name="Google Shape;97;p15"/>
          <p:cNvSpPr/>
          <p:nvPr/>
        </p:nvSpPr>
        <p:spPr>
          <a:xfrm>
            <a:off x="5905351" y="4916091"/>
            <a:ext cx="381298" cy="381298"/>
          </a:xfrm>
          <a:prstGeom prst="roundRect">
            <a:avLst>
              <a:gd name="adj" fmla="val 18670"/>
            </a:avLst>
          </a:prstGeom>
          <a:solidFill>
            <a:srgbClr val="E6E6E6"/>
          </a:solidFill>
          <a:ln w="9525" cap="flat" cmpd="sng">
            <a:solidFill>
              <a:srgbClr val="CCCCCC"/>
            </a:solidFill>
            <a:prstDash val="solid"/>
            <a:round/>
            <a:headEnd type="none" w="sm" len="sm"/>
            <a:tailEnd type="none" w="sm" len="sm"/>
          </a:ln>
        </p:spPr>
        <p:txBody>
          <a:bodyPr spcFirstLastPara="1" wrap="square" lIns="76184" tIns="76184" rIns="76184" bIns="76184" anchor="ctr" anchorCtr="0">
            <a:noAutofit/>
          </a:bodyPr>
          <a:lstStyle/>
          <a:p>
            <a:endParaRPr/>
          </a:p>
        </p:txBody>
      </p:sp>
      <p:sp>
        <p:nvSpPr>
          <p:cNvPr id="98" name="Google Shape;98;p15"/>
          <p:cNvSpPr/>
          <p:nvPr/>
        </p:nvSpPr>
        <p:spPr>
          <a:xfrm>
            <a:off x="5994301" y="4979591"/>
            <a:ext cx="203299" cy="254198"/>
          </a:xfrm>
          <a:prstGeom prst="rect">
            <a:avLst/>
          </a:prstGeom>
          <a:noFill/>
          <a:ln>
            <a:noFill/>
          </a:ln>
        </p:spPr>
        <p:txBody>
          <a:bodyPr spcFirstLastPara="1" wrap="square" lIns="0" tIns="0" rIns="0" bIns="0" anchor="t" anchorCtr="0">
            <a:noAutofit/>
          </a:bodyPr>
          <a:lstStyle/>
          <a:p>
            <a:pPr algn="ctr">
              <a:buClr>
                <a:srgbClr val="383838"/>
              </a:buClr>
              <a:buSzPts val="1900"/>
            </a:pPr>
            <a:r>
              <a:rPr lang="en-US" sz="1600" dirty="0">
                <a:solidFill>
                  <a:srgbClr val="383838"/>
                </a:solidFill>
                <a:latin typeface="Patrick Hand"/>
                <a:ea typeface="Patrick Hand"/>
                <a:cs typeface="Patrick Hand"/>
                <a:sym typeface="Patrick Hand"/>
              </a:rPr>
              <a:t>5</a:t>
            </a:r>
            <a:endParaRPr sz="1600"/>
          </a:p>
        </p:txBody>
      </p:sp>
      <p:sp>
        <p:nvSpPr>
          <p:cNvPr id="99" name="Google Shape;99;p15"/>
          <p:cNvSpPr/>
          <p:nvPr/>
        </p:nvSpPr>
        <p:spPr>
          <a:xfrm>
            <a:off x="1399309" y="4974331"/>
            <a:ext cx="3849264" cy="234977"/>
          </a:xfrm>
          <a:prstGeom prst="rect">
            <a:avLst/>
          </a:prstGeom>
          <a:noFill/>
          <a:ln>
            <a:noFill/>
          </a:ln>
        </p:spPr>
        <p:txBody>
          <a:bodyPr spcFirstLastPara="1" wrap="square" lIns="0" tIns="0" rIns="0" bIns="0" anchor="t" anchorCtr="0">
            <a:noAutofit/>
          </a:bodyPr>
          <a:lstStyle/>
          <a:p>
            <a:pPr algn="r">
              <a:lnSpc>
                <a:spcPct val="125000"/>
              </a:lnSpc>
              <a:buClr>
                <a:srgbClr val="383838"/>
              </a:buClr>
              <a:buSzPts val="1600"/>
            </a:pPr>
            <a:r>
              <a:rPr lang="en-US" sz="1300" dirty="0">
                <a:solidFill>
                  <a:srgbClr val="383838"/>
                </a:solidFill>
                <a:latin typeface="Patrick Hand"/>
                <a:ea typeface="Patrick Hand"/>
                <a:cs typeface="Patrick Hand"/>
                <a:sym typeface="Patrick Hand"/>
              </a:rPr>
              <a:t>2006-Present: Deep Learning Revolution</a:t>
            </a:r>
            <a:endParaRPr sz="1300"/>
          </a:p>
        </p:txBody>
      </p:sp>
      <p:sp>
        <p:nvSpPr>
          <p:cNvPr id="100" name="Google Shape;100;p15"/>
          <p:cNvSpPr/>
          <p:nvPr/>
        </p:nvSpPr>
        <p:spPr>
          <a:xfrm>
            <a:off x="677962" y="5329328"/>
            <a:ext cx="4570611" cy="1084263"/>
          </a:xfrm>
          <a:prstGeom prst="rect">
            <a:avLst/>
          </a:prstGeom>
          <a:noFill/>
          <a:ln>
            <a:noFill/>
          </a:ln>
        </p:spPr>
        <p:txBody>
          <a:bodyPr spcFirstLastPara="1" wrap="square" lIns="0" tIns="0" rIns="0" bIns="0" anchor="t" anchorCtr="0">
            <a:noAutofit/>
          </a:bodyPr>
          <a:lstStyle/>
          <a:p>
            <a:pPr algn="r">
              <a:lnSpc>
                <a:spcPct val="159375"/>
              </a:lnSpc>
              <a:buClr>
                <a:srgbClr val="383838"/>
              </a:buClr>
              <a:buSzPts val="1600"/>
            </a:pPr>
            <a:r>
              <a:rPr lang="en-US" sz="1300" dirty="0">
                <a:solidFill>
                  <a:srgbClr val="383838"/>
                </a:solidFill>
                <a:latin typeface="Patrick Hand"/>
                <a:ea typeface="Patrick Hand"/>
                <a:cs typeface="Patrick Hand"/>
                <a:sym typeface="Patrick Hand"/>
              </a:rPr>
              <a:t>Netflix launched first ML competition (2006). Geoffrey Hinton conceptualized Deep Learning (2006). </a:t>
            </a:r>
            <a:r>
              <a:rPr lang="en-US" sz="1300" dirty="0" err="1">
                <a:solidFill>
                  <a:srgbClr val="383838"/>
                </a:solidFill>
                <a:latin typeface="Patrick Hand"/>
                <a:ea typeface="Patrick Hand"/>
                <a:cs typeface="Patrick Hand"/>
                <a:sym typeface="Patrick Hand"/>
              </a:rPr>
              <a:t>Kaggle</a:t>
            </a:r>
            <a:r>
              <a:rPr lang="en-US" sz="1300" dirty="0">
                <a:solidFill>
                  <a:srgbClr val="383838"/>
                </a:solidFill>
                <a:latin typeface="Patrick Hand"/>
                <a:ea typeface="Patrick Hand"/>
                <a:cs typeface="Patrick Hand"/>
                <a:sym typeface="Patrick Hand"/>
              </a:rPr>
              <a:t> platform launched (2010). IBM's Watson won Jeopardy (2011). Google's AlphaGo beat professional Go player (2016).</a:t>
            </a:r>
            <a:endParaRPr sz="1300"/>
          </a:p>
        </p:txBody>
      </p:sp>
      <p:pic>
        <p:nvPicPr>
          <p:cNvPr id="2" name="Picture 2" descr="MAPS &amp; DIRECTIONS - Best Private University in Telangana &amp; Andhra Pradesh | KLH  Hyderabad">
            <a:extLst>
              <a:ext uri="{FF2B5EF4-FFF2-40B4-BE49-F238E27FC236}">
                <a16:creationId xmlns:a16="http://schemas.microsoft.com/office/drawing/2014/main" id="{6DFABA21-469A-7CA7-9E18-D24D2CDF4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3562" y="-416953"/>
            <a:ext cx="1908438" cy="14185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p:nvPr/>
        </p:nvSpPr>
        <p:spPr>
          <a:xfrm>
            <a:off x="805060" y="654412"/>
            <a:ext cx="7466103" cy="537062"/>
          </a:xfrm>
          <a:prstGeom prst="rect">
            <a:avLst/>
          </a:prstGeom>
          <a:noFill/>
          <a:ln>
            <a:noFill/>
          </a:ln>
        </p:spPr>
        <p:txBody>
          <a:bodyPr spcFirstLastPara="1" wrap="square" lIns="0" tIns="0" rIns="0" bIns="0" anchor="t" anchorCtr="0">
            <a:noAutofit/>
          </a:bodyPr>
          <a:lstStyle/>
          <a:p>
            <a:pPr>
              <a:lnSpc>
                <a:spcPct val="125000"/>
              </a:lnSpc>
              <a:buClr>
                <a:srgbClr val="383838"/>
              </a:buClr>
              <a:buSzPts val="3800"/>
            </a:pPr>
            <a:r>
              <a:rPr lang="en-US" sz="3200" dirty="0">
                <a:solidFill>
                  <a:srgbClr val="383838"/>
                </a:solidFill>
                <a:latin typeface="Patrick Hand"/>
                <a:ea typeface="Patrick Hand"/>
                <a:cs typeface="Patrick Hand"/>
                <a:sym typeface="Patrick Hand"/>
              </a:rPr>
              <a:t>Understanding Human Learning</a:t>
            </a:r>
            <a:endParaRPr sz="3200"/>
          </a:p>
        </p:txBody>
      </p:sp>
      <p:sp>
        <p:nvSpPr>
          <p:cNvPr id="107" name="Google Shape;107;p16"/>
          <p:cNvSpPr/>
          <p:nvPr/>
        </p:nvSpPr>
        <p:spPr>
          <a:xfrm>
            <a:off x="805061" y="1393825"/>
            <a:ext cx="10581878" cy="966193"/>
          </a:xfrm>
          <a:prstGeom prst="rect">
            <a:avLst/>
          </a:prstGeom>
          <a:noFill/>
          <a:ln>
            <a:noFill/>
          </a:ln>
        </p:spPr>
        <p:txBody>
          <a:bodyPr spcFirstLastPara="1" wrap="square" lIns="0" tIns="0" rIns="0" bIns="0" anchor="t" anchorCtr="0">
            <a:noAutofit/>
          </a:bodyPr>
          <a:lstStyle/>
          <a:p>
            <a:pPr>
              <a:lnSpc>
                <a:spcPct val="157894"/>
              </a:lnSpc>
              <a:buClr>
                <a:srgbClr val="383838"/>
              </a:buClr>
              <a:buSzPts val="1900"/>
            </a:pPr>
            <a:r>
              <a:rPr lang="en-US" sz="1600" dirty="0">
                <a:solidFill>
                  <a:srgbClr val="383838"/>
                </a:solidFill>
                <a:latin typeface="Patrick Hand"/>
                <a:ea typeface="Patrick Hand"/>
                <a:cs typeface="Patrick Hand"/>
                <a:sym typeface="Patrick Hand"/>
              </a:rPr>
              <a:t>In cognitive science, learning is the process of gaining information through observation. We learn to perform tasks more efficiently as we acquire more information. From simple activities like walking to complex tasks like rocket trajectory calculations, learning improves our performance through accumulated knowledge and experience.</a:t>
            </a:r>
            <a:endParaRPr sz="1600"/>
          </a:p>
        </p:txBody>
      </p:sp>
      <p:sp>
        <p:nvSpPr>
          <p:cNvPr id="108" name="Google Shape;108;p16"/>
          <p:cNvSpPr/>
          <p:nvPr/>
        </p:nvSpPr>
        <p:spPr>
          <a:xfrm>
            <a:off x="805061" y="2752691"/>
            <a:ext cx="3254321" cy="3357146"/>
          </a:xfrm>
          <a:prstGeom prst="roundRect">
            <a:avLst>
              <a:gd name="adj" fmla="val 3526"/>
            </a:avLst>
          </a:prstGeom>
          <a:solidFill>
            <a:srgbClr val="E6E6E6"/>
          </a:solidFill>
          <a:ln w="9525" cap="flat" cmpd="sng">
            <a:solidFill>
              <a:srgbClr val="CCCCCC"/>
            </a:solidFill>
            <a:prstDash val="solid"/>
            <a:round/>
            <a:headEnd type="none" w="sm" len="sm"/>
            <a:tailEnd type="none" w="sm" len="sm"/>
          </a:ln>
        </p:spPr>
        <p:txBody>
          <a:bodyPr spcFirstLastPara="1" wrap="square" lIns="76184" tIns="76184" rIns="76184" bIns="76184" anchor="ctr" anchorCtr="0">
            <a:noAutofit/>
          </a:bodyPr>
          <a:lstStyle/>
          <a:p>
            <a:endParaRPr/>
          </a:p>
        </p:txBody>
      </p:sp>
      <p:sp>
        <p:nvSpPr>
          <p:cNvPr id="109" name="Google Shape;109;p16"/>
          <p:cNvSpPr/>
          <p:nvPr/>
        </p:nvSpPr>
        <p:spPr>
          <a:xfrm>
            <a:off x="1012626" y="2960256"/>
            <a:ext cx="3143737" cy="337109"/>
          </a:xfrm>
          <a:prstGeom prst="rect">
            <a:avLst/>
          </a:prstGeom>
          <a:noFill/>
          <a:ln>
            <a:noFill/>
          </a:ln>
        </p:spPr>
        <p:txBody>
          <a:bodyPr spcFirstLastPara="1" wrap="square" lIns="0" tIns="0" rIns="0" bIns="0" anchor="t" anchorCtr="0">
            <a:noAutofit/>
          </a:bodyPr>
          <a:lstStyle/>
          <a:p>
            <a:pPr>
              <a:lnSpc>
                <a:spcPct val="123684"/>
              </a:lnSpc>
              <a:buClr>
                <a:srgbClr val="383838"/>
              </a:buClr>
              <a:buSzPts val="1900"/>
            </a:pPr>
            <a:r>
              <a:rPr lang="en-US" sz="1600" dirty="0">
                <a:solidFill>
                  <a:srgbClr val="383838"/>
                </a:solidFill>
                <a:latin typeface="Patrick Hand"/>
                <a:ea typeface="Patrick Hand"/>
                <a:cs typeface="Patrick Hand"/>
                <a:sym typeface="Patrick Hand"/>
              </a:rPr>
              <a:t>Learning Under Expert Guidance</a:t>
            </a:r>
            <a:endParaRPr sz="1600"/>
          </a:p>
        </p:txBody>
      </p:sp>
      <p:sp>
        <p:nvSpPr>
          <p:cNvPr id="110" name="Google Shape;110;p16"/>
          <p:cNvSpPr/>
          <p:nvPr/>
        </p:nvSpPr>
        <p:spPr>
          <a:xfrm>
            <a:off x="1012627" y="3332623"/>
            <a:ext cx="2977952" cy="1610320"/>
          </a:xfrm>
          <a:prstGeom prst="rect">
            <a:avLst/>
          </a:prstGeom>
          <a:noFill/>
          <a:ln>
            <a:noFill/>
          </a:ln>
        </p:spPr>
        <p:txBody>
          <a:bodyPr spcFirstLastPara="1" wrap="square" lIns="0" tIns="0" rIns="0" bIns="0" anchor="t" anchorCtr="0">
            <a:noAutofit/>
          </a:bodyPr>
          <a:lstStyle/>
          <a:p>
            <a:pPr>
              <a:lnSpc>
                <a:spcPct val="157894"/>
              </a:lnSpc>
              <a:buClr>
                <a:srgbClr val="383838"/>
              </a:buClr>
              <a:buSzPts val="1900"/>
            </a:pPr>
            <a:r>
              <a:rPr lang="en-US" sz="1600" dirty="0">
                <a:solidFill>
                  <a:srgbClr val="383838"/>
                </a:solidFill>
                <a:latin typeface="Patrick Hand"/>
                <a:ea typeface="Patrick Hand"/>
                <a:cs typeface="Patrick Hand"/>
                <a:sym typeface="Patrick Hand"/>
              </a:rPr>
              <a:t>Direct instruction from teachers, parents, and mentors who possess knowledge through experience. From infancy through professional careers, experts guide our learning journey.</a:t>
            </a:r>
            <a:endParaRPr sz="1600"/>
          </a:p>
        </p:txBody>
      </p:sp>
      <p:sp>
        <p:nvSpPr>
          <p:cNvPr id="111" name="Google Shape;111;p16"/>
          <p:cNvSpPr/>
          <p:nvPr/>
        </p:nvSpPr>
        <p:spPr>
          <a:xfrm>
            <a:off x="4399359" y="2752691"/>
            <a:ext cx="3303768" cy="3287874"/>
          </a:xfrm>
          <a:prstGeom prst="roundRect">
            <a:avLst>
              <a:gd name="adj" fmla="val 3526"/>
            </a:avLst>
          </a:prstGeom>
          <a:solidFill>
            <a:srgbClr val="E6E6E6"/>
          </a:solidFill>
          <a:ln w="9525" cap="flat" cmpd="sng">
            <a:solidFill>
              <a:srgbClr val="CCCCCC"/>
            </a:solidFill>
            <a:prstDash val="solid"/>
            <a:round/>
            <a:headEnd type="none" w="sm" len="sm"/>
            <a:tailEnd type="none" w="sm" len="sm"/>
          </a:ln>
        </p:spPr>
        <p:txBody>
          <a:bodyPr spcFirstLastPara="1" wrap="square" lIns="76184" tIns="76184" rIns="76184" bIns="76184" anchor="ctr" anchorCtr="0">
            <a:noAutofit/>
          </a:bodyPr>
          <a:lstStyle/>
          <a:p>
            <a:endParaRPr/>
          </a:p>
        </p:txBody>
      </p:sp>
      <p:sp>
        <p:nvSpPr>
          <p:cNvPr id="112" name="Google Shape;112;p16"/>
          <p:cNvSpPr/>
          <p:nvPr/>
        </p:nvSpPr>
        <p:spPr>
          <a:xfrm>
            <a:off x="4606924" y="2960256"/>
            <a:ext cx="3262457" cy="267836"/>
          </a:xfrm>
          <a:prstGeom prst="rect">
            <a:avLst/>
          </a:prstGeom>
          <a:noFill/>
          <a:ln>
            <a:noFill/>
          </a:ln>
        </p:spPr>
        <p:txBody>
          <a:bodyPr spcFirstLastPara="1" wrap="square" lIns="0" tIns="0" rIns="0" bIns="0" anchor="t" anchorCtr="0">
            <a:noAutofit/>
          </a:bodyPr>
          <a:lstStyle/>
          <a:p>
            <a:pPr>
              <a:lnSpc>
                <a:spcPct val="123684"/>
              </a:lnSpc>
              <a:buClr>
                <a:srgbClr val="383838"/>
              </a:buClr>
              <a:buSzPts val="1900"/>
            </a:pPr>
            <a:r>
              <a:rPr lang="en-US" sz="1600" dirty="0">
                <a:solidFill>
                  <a:srgbClr val="383838"/>
                </a:solidFill>
                <a:latin typeface="Patrick Hand"/>
                <a:ea typeface="Patrick Hand"/>
                <a:cs typeface="Patrick Hand"/>
                <a:sym typeface="Patrick Hand"/>
              </a:rPr>
              <a:t>Learning from Past Knowledge</a:t>
            </a:r>
            <a:endParaRPr sz="1600"/>
          </a:p>
        </p:txBody>
      </p:sp>
      <p:sp>
        <p:nvSpPr>
          <p:cNvPr id="113" name="Google Shape;113;p16"/>
          <p:cNvSpPr/>
          <p:nvPr/>
        </p:nvSpPr>
        <p:spPr>
          <a:xfrm>
            <a:off x="4606925" y="3332623"/>
            <a:ext cx="2978051" cy="1610320"/>
          </a:xfrm>
          <a:prstGeom prst="rect">
            <a:avLst/>
          </a:prstGeom>
          <a:noFill/>
          <a:ln>
            <a:noFill/>
          </a:ln>
        </p:spPr>
        <p:txBody>
          <a:bodyPr spcFirstLastPara="1" wrap="square" lIns="0" tIns="0" rIns="0" bIns="0" anchor="t" anchorCtr="0">
            <a:noAutofit/>
          </a:bodyPr>
          <a:lstStyle/>
          <a:p>
            <a:pPr>
              <a:lnSpc>
                <a:spcPct val="157894"/>
              </a:lnSpc>
              <a:buClr>
                <a:srgbClr val="383838"/>
              </a:buClr>
              <a:buSzPts val="1900"/>
            </a:pPr>
            <a:r>
              <a:rPr lang="en-US" sz="1600" dirty="0">
                <a:solidFill>
                  <a:srgbClr val="383838"/>
                </a:solidFill>
                <a:latin typeface="Patrick Hand"/>
                <a:ea typeface="Patrick Hand"/>
                <a:cs typeface="Patrick Hand"/>
                <a:sym typeface="Patrick Hand"/>
              </a:rPr>
              <a:t>Applying information taught in one context to make decisions in another. A child groups objects by color using knowledge previously shared by parents in different situations.</a:t>
            </a:r>
            <a:endParaRPr sz="1600"/>
          </a:p>
        </p:txBody>
      </p:sp>
      <p:sp>
        <p:nvSpPr>
          <p:cNvPr id="114" name="Google Shape;114;p16"/>
          <p:cNvSpPr/>
          <p:nvPr/>
        </p:nvSpPr>
        <p:spPr>
          <a:xfrm>
            <a:off x="7993757" y="2752691"/>
            <a:ext cx="3325407" cy="3260164"/>
          </a:xfrm>
          <a:prstGeom prst="roundRect">
            <a:avLst>
              <a:gd name="adj" fmla="val 3526"/>
            </a:avLst>
          </a:prstGeom>
          <a:solidFill>
            <a:srgbClr val="E6E6E6"/>
          </a:solidFill>
          <a:ln w="9525" cap="flat" cmpd="sng">
            <a:solidFill>
              <a:srgbClr val="CCCCCC"/>
            </a:solidFill>
            <a:prstDash val="solid"/>
            <a:round/>
            <a:headEnd type="none" w="sm" len="sm"/>
            <a:tailEnd type="none" w="sm" len="sm"/>
          </a:ln>
        </p:spPr>
        <p:txBody>
          <a:bodyPr spcFirstLastPara="1" wrap="square" lIns="76184" tIns="76184" rIns="76184" bIns="76184" anchor="ctr" anchorCtr="0">
            <a:noAutofit/>
          </a:bodyPr>
          <a:lstStyle/>
          <a:p>
            <a:endParaRPr/>
          </a:p>
        </p:txBody>
      </p:sp>
      <p:sp>
        <p:nvSpPr>
          <p:cNvPr id="115" name="Google Shape;115;p16"/>
          <p:cNvSpPr/>
          <p:nvPr/>
        </p:nvSpPr>
        <p:spPr>
          <a:xfrm>
            <a:off x="8201322" y="2960256"/>
            <a:ext cx="2012752" cy="251619"/>
          </a:xfrm>
          <a:prstGeom prst="rect">
            <a:avLst/>
          </a:prstGeom>
          <a:noFill/>
          <a:ln>
            <a:noFill/>
          </a:ln>
        </p:spPr>
        <p:txBody>
          <a:bodyPr spcFirstLastPara="1" wrap="square" lIns="0" tIns="0" rIns="0" bIns="0" anchor="t" anchorCtr="0">
            <a:noAutofit/>
          </a:bodyPr>
          <a:lstStyle/>
          <a:p>
            <a:pPr>
              <a:lnSpc>
                <a:spcPct val="123684"/>
              </a:lnSpc>
              <a:buClr>
                <a:srgbClr val="383838"/>
              </a:buClr>
              <a:buSzPts val="1900"/>
            </a:pPr>
            <a:r>
              <a:rPr lang="en-US" sz="1600" dirty="0">
                <a:solidFill>
                  <a:srgbClr val="383838"/>
                </a:solidFill>
                <a:latin typeface="Patrick Hand"/>
                <a:ea typeface="Patrick Hand"/>
                <a:cs typeface="Patrick Hand"/>
                <a:sym typeface="Patrick Hand"/>
              </a:rPr>
              <a:t>Self-Learning</a:t>
            </a:r>
            <a:endParaRPr sz="1600"/>
          </a:p>
        </p:txBody>
      </p:sp>
      <p:sp>
        <p:nvSpPr>
          <p:cNvPr id="116" name="Google Shape;116;p16"/>
          <p:cNvSpPr/>
          <p:nvPr/>
        </p:nvSpPr>
        <p:spPr>
          <a:xfrm>
            <a:off x="8201323" y="3332623"/>
            <a:ext cx="2978051" cy="1610320"/>
          </a:xfrm>
          <a:prstGeom prst="rect">
            <a:avLst/>
          </a:prstGeom>
          <a:noFill/>
          <a:ln>
            <a:noFill/>
          </a:ln>
        </p:spPr>
        <p:txBody>
          <a:bodyPr spcFirstLastPara="1" wrap="square" lIns="0" tIns="0" rIns="0" bIns="0" anchor="t" anchorCtr="0">
            <a:noAutofit/>
          </a:bodyPr>
          <a:lstStyle/>
          <a:p>
            <a:pPr>
              <a:lnSpc>
                <a:spcPct val="157894"/>
              </a:lnSpc>
              <a:buClr>
                <a:srgbClr val="383838"/>
              </a:buClr>
              <a:buSzPts val="1900"/>
            </a:pPr>
            <a:r>
              <a:rPr lang="en-US" sz="1600" dirty="0">
                <a:solidFill>
                  <a:srgbClr val="383838"/>
                </a:solidFill>
                <a:latin typeface="Patrick Hand"/>
                <a:ea typeface="Patrick Hand"/>
                <a:cs typeface="Patrick Hand"/>
                <a:sym typeface="Patrick Hand"/>
              </a:rPr>
              <a:t>Learning through trial and error without direct instruction. Babies learning to walk, children riding bicycles, adults driving cars - forming checklists of dos and don'ts from experience.</a:t>
            </a:r>
            <a:endParaRPr sz="1600"/>
          </a:p>
        </p:txBody>
      </p:sp>
      <p:pic>
        <p:nvPicPr>
          <p:cNvPr id="2" name="Picture 2" descr="MAPS &amp; DIRECTIONS - Best Private University in Telangana &amp; Andhra Pradesh | KLH  Hyderabad">
            <a:extLst>
              <a:ext uri="{FF2B5EF4-FFF2-40B4-BE49-F238E27FC236}">
                <a16:creationId xmlns:a16="http://schemas.microsoft.com/office/drawing/2014/main" id="{8D532848-8A50-63D1-278A-A757D9552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3562" y="-416953"/>
            <a:ext cx="1908438" cy="14185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7"/>
          <p:cNvSpPr/>
          <p:nvPr/>
        </p:nvSpPr>
        <p:spPr>
          <a:xfrm>
            <a:off x="502343" y="345380"/>
            <a:ext cx="4457583" cy="416619"/>
          </a:xfrm>
          <a:prstGeom prst="rect">
            <a:avLst/>
          </a:prstGeom>
          <a:noFill/>
          <a:ln>
            <a:noFill/>
          </a:ln>
        </p:spPr>
        <p:txBody>
          <a:bodyPr spcFirstLastPara="1" wrap="square" lIns="0" tIns="0" rIns="0" bIns="0" anchor="t" anchorCtr="0">
            <a:noAutofit/>
          </a:bodyPr>
          <a:lstStyle/>
          <a:p>
            <a:pPr>
              <a:lnSpc>
                <a:spcPct val="125531"/>
              </a:lnSpc>
              <a:buClr>
                <a:srgbClr val="383838"/>
              </a:buClr>
              <a:buSzPts val="2350"/>
            </a:pPr>
            <a:r>
              <a:rPr lang="en-US" sz="2000" dirty="0">
                <a:solidFill>
                  <a:srgbClr val="383838"/>
                </a:solidFill>
                <a:latin typeface="Patrick Hand"/>
                <a:ea typeface="Patrick Hand"/>
                <a:cs typeface="Patrick Hand"/>
                <a:sym typeface="Patrick Hand"/>
              </a:rPr>
              <a:t>What Is Machine Learning?</a:t>
            </a:r>
            <a:endParaRPr sz="2000"/>
          </a:p>
        </p:txBody>
      </p:sp>
      <p:sp>
        <p:nvSpPr>
          <p:cNvPr id="123" name="Google Shape;123;p17"/>
          <p:cNvSpPr/>
          <p:nvPr/>
        </p:nvSpPr>
        <p:spPr>
          <a:xfrm>
            <a:off x="690662" y="989013"/>
            <a:ext cx="4102695" cy="602754"/>
          </a:xfrm>
          <a:prstGeom prst="rect">
            <a:avLst/>
          </a:prstGeom>
          <a:noFill/>
          <a:ln>
            <a:noFill/>
          </a:ln>
        </p:spPr>
        <p:txBody>
          <a:bodyPr spcFirstLastPara="1" wrap="square" lIns="0" tIns="0" rIns="0" bIns="0" anchor="t" anchorCtr="0">
            <a:noAutofit/>
          </a:bodyPr>
          <a:lstStyle/>
          <a:p>
            <a:pPr>
              <a:lnSpc>
                <a:spcPct val="160869"/>
              </a:lnSpc>
              <a:buClr>
                <a:srgbClr val="383838"/>
              </a:buClr>
              <a:buSzPts val="1150"/>
            </a:pPr>
            <a:r>
              <a:rPr lang="en-US" sz="1500" dirty="0">
                <a:solidFill>
                  <a:srgbClr val="383838"/>
                </a:solidFill>
                <a:latin typeface="Patrick Hand"/>
                <a:ea typeface="Patrick Hand"/>
                <a:cs typeface="Patrick Hand"/>
                <a:sym typeface="Patrick Hand"/>
              </a:rPr>
              <a:t>"A computer program is said to learn from experience E with respect to some class of tasks T and performance measure P, if its performance at tasks in T, as measured by P, improves with experience E."</a:t>
            </a:r>
            <a:endParaRPr sz="1500"/>
          </a:p>
        </p:txBody>
      </p:sp>
      <p:sp>
        <p:nvSpPr>
          <p:cNvPr id="124" name="Google Shape;124;p17"/>
          <p:cNvSpPr/>
          <p:nvPr/>
        </p:nvSpPr>
        <p:spPr>
          <a:xfrm>
            <a:off x="670791" y="2991427"/>
            <a:ext cx="4102695" cy="200918"/>
          </a:xfrm>
          <a:prstGeom prst="rect">
            <a:avLst/>
          </a:prstGeom>
          <a:noFill/>
          <a:ln>
            <a:noFill/>
          </a:ln>
        </p:spPr>
        <p:txBody>
          <a:bodyPr spcFirstLastPara="1" wrap="square" lIns="0" tIns="0" rIns="0" bIns="0" anchor="t" anchorCtr="0">
            <a:noAutofit/>
          </a:bodyPr>
          <a:lstStyle/>
          <a:p>
            <a:pPr>
              <a:lnSpc>
                <a:spcPct val="160869"/>
              </a:lnSpc>
              <a:buClr>
                <a:srgbClr val="383838"/>
              </a:buClr>
              <a:buSzPts val="1150"/>
            </a:pPr>
            <a:r>
              <a:rPr lang="en-US" sz="1000" i="1" dirty="0">
                <a:solidFill>
                  <a:srgbClr val="383838"/>
                </a:solidFill>
                <a:latin typeface="Patrick Hand"/>
                <a:ea typeface="Patrick Hand"/>
                <a:cs typeface="Patrick Hand"/>
                <a:sym typeface="Patrick Hand"/>
              </a:rPr>
              <a:t>— Tom M. Mitchell, Carnegie Mellon University</a:t>
            </a:r>
            <a:endParaRPr sz="1000"/>
          </a:p>
        </p:txBody>
      </p:sp>
      <p:sp>
        <p:nvSpPr>
          <p:cNvPr id="125" name="Google Shape;125;p17"/>
          <p:cNvSpPr/>
          <p:nvPr/>
        </p:nvSpPr>
        <p:spPr>
          <a:xfrm>
            <a:off x="502344" y="989012"/>
            <a:ext cx="12700" cy="916682"/>
          </a:xfrm>
          <a:prstGeom prst="rect">
            <a:avLst/>
          </a:prstGeom>
          <a:solidFill>
            <a:srgbClr val="CCCCCC"/>
          </a:solidFill>
          <a:ln>
            <a:noFill/>
          </a:ln>
        </p:spPr>
        <p:txBody>
          <a:bodyPr spcFirstLastPara="1" wrap="square" lIns="76184" tIns="76184" rIns="76184" bIns="76184" anchor="ctr" anchorCtr="0">
            <a:noAutofit/>
          </a:bodyPr>
          <a:lstStyle/>
          <a:p>
            <a:endParaRPr/>
          </a:p>
        </p:txBody>
      </p:sp>
      <p:pic>
        <p:nvPicPr>
          <p:cNvPr id="126" name="Google Shape;126;p17" descr="preencoded.png"/>
          <p:cNvPicPr preferRelativeResize="0"/>
          <p:nvPr/>
        </p:nvPicPr>
        <p:blipFill rotWithShape="1">
          <a:blip r:embed="rId3" cstate="print">
            <a:alphaModFix/>
          </a:blip>
          <a:srcRect/>
          <a:stretch/>
        </p:blipFill>
        <p:spPr>
          <a:xfrm>
            <a:off x="5270500" y="268188"/>
            <a:ext cx="6589812" cy="4240312"/>
          </a:xfrm>
          <a:prstGeom prst="rect">
            <a:avLst/>
          </a:prstGeom>
          <a:noFill/>
          <a:ln>
            <a:noFill/>
          </a:ln>
        </p:spPr>
      </p:pic>
      <p:sp>
        <p:nvSpPr>
          <p:cNvPr id="127" name="Google Shape;127;p17"/>
          <p:cNvSpPr/>
          <p:nvPr/>
        </p:nvSpPr>
        <p:spPr>
          <a:xfrm>
            <a:off x="635000" y="4699000"/>
            <a:ext cx="11187311" cy="401836"/>
          </a:xfrm>
          <a:prstGeom prst="rect">
            <a:avLst/>
          </a:prstGeom>
          <a:noFill/>
          <a:ln>
            <a:noFill/>
          </a:ln>
        </p:spPr>
        <p:txBody>
          <a:bodyPr spcFirstLastPara="1" wrap="square" lIns="0" tIns="0" rIns="0" bIns="0" anchor="t" anchorCtr="0">
            <a:noAutofit/>
          </a:bodyPr>
          <a:lstStyle/>
          <a:p>
            <a:pPr>
              <a:lnSpc>
                <a:spcPct val="160869"/>
              </a:lnSpc>
              <a:buClr>
                <a:srgbClr val="383838"/>
              </a:buClr>
              <a:buSzPts val="1150"/>
            </a:pPr>
            <a:r>
              <a:rPr lang="en-US" sz="2000" dirty="0">
                <a:solidFill>
                  <a:srgbClr val="383838"/>
                </a:solidFill>
                <a:latin typeface="Patrick Hand"/>
                <a:ea typeface="Patrick Hand"/>
                <a:cs typeface="Patrick Hand"/>
                <a:sym typeface="Patrick Hand"/>
              </a:rPr>
              <a:t>Machines learn by gathering experience through past data and improving performance on similar future tasks. In image classification, experience (E) is past labeled images, the task (T) is classifying new images, and performance (P) is the percentage correctly classified.</a:t>
            </a:r>
            <a:endParaRPr sz="2000"/>
          </a:p>
        </p:txBody>
      </p:sp>
      <p:pic>
        <p:nvPicPr>
          <p:cNvPr id="2" name="Picture 2" descr="MAPS &amp; DIRECTIONS - Best Private University in Telangana &amp; Andhra Pradesh | KLH  Hyderabad">
            <a:extLst>
              <a:ext uri="{FF2B5EF4-FFF2-40B4-BE49-F238E27FC236}">
                <a16:creationId xmlns:a16="http://schemas.microsoft.com/office/drawing/2014/main" id="{76A1D2A1-717D-D5DE-FB92-A67373B9C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3562" y="-416953"/>
            <a:ext cx="1908438" cy="14185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8" descr="preencoded.png"/>
          <p:cNvPicPr preferRelativeResize="0"/>
          <p:nvPr/>
        </p:nvPicPr>
        <p:blipFill rotWithShape="1">
          <a:blip r:embed="rId3" cstate="print">
            <a:alphaModFix/>
          </a:blip>
          <a:srcRect/>
          <a:stretch/>
        </p:blipFill>
        <p:spPr>
          <a:xfrm>
            <a:off x="7620000" y="0"/>
            <a:ext cx="4572000" cy="6858000"/>
          </a:xfrm>
          <a:prstGeom prst="rect">
            <a:avLst/>
          </a:prstGeom>
          <a:noFill/>
          <a:ln>
            <a:noFill/>
          </a:ln>
        </p:spPr>
      </p:pic>
      <p:sp>
        <p:nvSpPr>
          <p:cNvPr id="134" name="Google Shape;134;p18"/>
          <p:cNvSpPr/>
          <p:nvPr/>
        </p:nvSpPr>
        <p:spPr>
          <a:xfrm>
            <a:off x="710506" y="527447"/>
            <a:ext cx="6286039" cy="539353"/>
          </a:xfrm>
          <a:prstGeom prst="rect">
            <a:avLst/>
          </a:prstGeom>
          <a:noFill/>
          <a:ln>
            <a:noFill/>
          </a:ln>
        </p:spPr>
        <p:txBody>
          <a:bodyPr spcFirstLastPara="1" wrap="square" lIns="0" tIns="0" rIns="0" bIns="0" anchor="t" anchorCtr="0">
            <a:noAutofit/>
          </a:bodyPr>
          <a:lstStyle/>
          <a:p>
            <a:pPr>
              <a:lnSpc>
                <a:spcPct val="123880"/>
              </a:lnSpc>
              <a:buClr>
                <a:srgbClr val="383838"/>
              </a:buClr>
              <a:buSzPts val="3350"/>
            </a:pPr>
            <a:r>
              <a:rPr lang="en-US" sz="2800" dirty="0">
                <a:solidFill>
                  <a:srgbClr val="383838"/>
                </a:solidFill>
                <a:latin typeface="Patrick Hand"/>
                <a:ea typeface="Patrick Hand"/>
                <a:cs typeface="Patrick Hand"/>
                <a:sym typeface="Patrick Hand"/>
              </a:rPr>
              <a:t>The Machine Learning Process</a:t>
            </a:r>
            <a:endParaRPr sz="2800"/>
          </a:p>
        </p:txBody>
      </p:sp>
      <p:pic>
        <p:nvPicPr>
          <p:cNvPr id="135" name="Google Shape;135;p18" descr="preencoded.png"/>
          <p:cNvPicPr preferRelativeResize="0"/>
          <p:nvPr/>
        </p:nvPicPr>
        <p:blipFill rotWithShape="1">
          <a:blip r:embed="rId4">
            <a:alphaModFix/>
          </a:blip>
          <a:srcRect/>
          <a:stretch/>
        </p:blipFill>
        <p:spPr>
          <a:xfrm>
            <a:off x="710506" y="1237952"/>
            <a:ext cx="888107" cy="1252042"/>
          </a:xfrm>
          <a:prstGeom prst="rect">
            <a:avLst/>
          </a:prstGeom>
          <a:noFill/>
          <a:ln>
            <a:noFill/>
          </a:ln>
        </p:spPr>
      </p:pic>
      <p:sp>
        <p:nvSpPr>
          <p:cNvPr id="136" name="Google Shape;136;p18"/>
          <p:cNvSpPr/>
          <p:nvPr/>
        </p:nvSpPr>
        <p:spPr>
          <a:xfrm>
            <a:off x="1776214" y="1415554"/>
            <a:ext cx="1776313" cy="221953"/>
          </a:xfrm>
          <a:prstGeom prst="rect">
            <a:avLst/>
          </a:prstGeom>
          <a:noFill/>
          <a:ln>
            <a:noFill/>
          </a:ln>
        </p:spPr>
        <p:txBody>
          <a:bodyPr spcFirstLastPara="1" wrap="square" lIns="0" tIns="0" rIns="0" bIns="0" anchor="t" anchorCtr="0">
            <a:noAutofit/>
          </a:bodyPr>
          <a:lstStyle/>
          <a:p>
            <a:pPr>
              <a:lnSpc>
                <a:spcPct val="124242"/>
              </a:lnSpc>
              <a:buClr>
                <a:srgbClr val="383838"/>
              </a:buClr>
              <a:buSzPts val="1650"/>
            </a:pPr>
            <a:r>
              <a:rPr lang="en-US" sz="1400" dirty="0">
                <a:solidFill>
                  <a:srgbClr val="383838"/>
                </a:solidFill>
                <a:latin typeface="Patrick Hand"/>
                <a:ea typeface="Patrick Hand"/>
                <a:cs typeface="Patrick Hand"/>
                <a:sym typeface="Patrick Hand"/>
              </a:rPr>
              <a:t>Data Input</a:t>
            </a:r>
            <a:endParaRPr sz="1400"/>
          </a:p>
        </p:txBody>
      </p:sp>
      <p:sp>
        <p:nvSpPr>
          <p:cNvPr id="137" name="Google Shape;137;p18"/>
          <p:cNvSpPr/>
          <p:nvPr/>
        </p:nvSpPr>
        <p:spPr>
          <a:xfrm>
            <a:off x="1776215" y="1744068"/>
            <a:ext cx="5133281" cy="568325"/>
          </a:xfrm>
          <a:prstGeom prst="rect">
            <a:avLst/>
          </a:prstGeom>
          <a:noFill/>
          <a:ln>
            <a:noFill/>
          </a:ln>
        </p:spPr>
        <p:txBody>
          <a:bodyPr spcFirstLastPara="1" wrap="square" lIns="0" tIns="0" rIns="0" bIns="0" anchor="t" anchorCtr="0">
            <a:noAutofit/>
          </a:bodyPr>
          <a:lstStyle/>
          <a:p>
            <a:pPr>
              <a:lnSpc>
                <a:spcPct val="160606"/>
              </a:lnSpc>
              <a:buClr>
                <a:srgbClr val="383838"/>
              </a:buClr>
              <a:buSzPts val="1650"/>
            </a:pPr>
            <a:r>
              <a:rPr lang="en-US" sz="1400" dirty="0">
                <a:solidFill>
                  <a:srgbClr val="383838"/>
                </a:solidFill>
                <a:latin typeface="Patrick Hand"/>
                <a:ea typeface="Patrick Hand"/>
                <a:cs typeface="Patrick Hand"/>
                <a:sym typeface="Patrick Hand"/>
              </a:rPr>
              <a:t>Past data or information serves as the foundation for future decision-making. This historical data provides the experience machines need to learn.</a:t>
            </a:r>
            <a:endParaRPr sz="1400"/>
          </a:p>
        </p:txBody>
      </p:sp>
      <p:pic>
        <p:nvPicPr>
          <p:cNvPr id="138" name="Google Shape;138;p18" descr="preencoded.png"/>
          <p:cNvPicPr preferRelativeResize="0"/>
          <p:nvPr/>
        </p:nvPicPr>
        <p:blipFill rotWithShape="1">
          <a:blip r:embed="rId5">
            <a:alphaModFix/>
          </a:blip>
          <a:srcRect/>
          <a:stretch/>
        </p:blipFill>
        <p:spPr>
          <a:xfrm>
            <a:off x="710506" y="2489995"/>
            <a:ext cx="888107" cy="1536204"/>
          </a:xfrm>
          <a:prstGeom prst="rect">
            <a:avLst/>
          </a:prstGeom>
          <a:noFill/>
          <a:ln>
            <a:noFill/>
          </a:ln>
        </p:spPr>
      </p:pic>
      <p:sp>
        <p:nvSpPr>
          <p:cNvPr id="139" name="Google Shape;139;p18"/>
          <p:cNvSpPr/>
          <p:nvPr/>
        </p:nvSpPr>
        <p:spPr>
          <a:xfrm>
            <a:off x="1776214" y="2667595"/>
            <a:ext cx="1776313" cy="221953"/>
          </a:xfrm>
          <a:prstGeom prst="rect">
            <a:avLst/>
          </a:prstGeom>
          <a:noFill/>
          <a:ln>
            <a:noFill/>
          </a:ln>
        </p:spPr>
        <p:txBody>
          <a:bodyPr spcFirstLastPara="1" wrap="square" lIns="0" tIns="0" rIns="0" bIns="0" anchor="t" anchorCtr="0">
            <a:noAutofit/>
          </a:bodyPr>
          <a:lstStyle/>
          <a:p>
            <a:pPr>
              <a:lnSpc>
                <a:spcPct val="124242"/>
              </a:lnSpc>
              <a:buClr>
                <a:srgbClr val="383838"/>
              </a:buClr>
              <a:buSzPts val="1650"/>
            </a:pPr>
            <a:r>
              <a:rPr lang="en-US" sz="1400" dirty="0">
                <a:solidFill>
                  <a:srgbClr val="383838"/>
                </a:solidFill>
                <a:latin typeface="Patrick Hand"/>
                <a:ea typeface="Patrick Hand"/>
                <a:cs typeface="Patrick Hand"/>
                <a:sym typeface="Patrick Hand"/>
              </a:rPr>
              <a:t>Abstraction</a:t>
            </a:r>
            <a:endParaRPr sz="1400"/>
          </a:p>
        </p:txBody>
      </p:sp>
      <p:sp>
        <p:nvSpPr>
          <p:cNvPr id="140" name="Google Shape;140;p18"/>
          <p:cNvSpPr/>
          <p:nvPr/>
        </p:nvSpPr>
        <p:spPr>
          <a:xfrm>
            <a:off x="1776215" y="2996109"/>
            <a:ext cx="5133281" cy="852488"/>
          </a:xfrm>
          <a:prstGeom prst="rect">
            <a:avLst/>
          </a:prstGeom>
          <a:noFill/>
          <a:ln>
            <a:noFill/>
          </a:ln>
        </p:spPr>
        <p:txBody>
          <a:bodyPr spcFirstLastPara="1" wrap="square" lIns="0" tIns="0" rIns="0" bIns="0" anchor="t" anchorCtr="0">
            <a:noAutofit/>
          </a:bodyPr>
          <a:lstStyle/>
          <a:p>
            <a:pPr>
              <a:lnSpc>
                <a:spcPct val="160606"/>
              </a:lnSpc>
              <a:buClr>
                <a:srgbClr val="383838"/>
              </a:buClr>
              <a:buSzPts val="1650"/>
            </a:pPr>
            <a:r>
              <a:rPr lang="en-US" sz="1400" dirty="0">
                <a:solidFill>
                  <a:srgbClr val="383838"/>
                </a:solidFill>
                <a:latin typeface="Patrick Hand"/>
                <a:ea typeface="Patrick Hand"/>
                <a:cs typeface="Patrick Hand"/>
                <a:sym typeface="Patrick Hand"/>
              </a:rPr>
              <a:t>Input data is represented broadly through underlying algorithms. The machine creates a conceptual model - a summarized knowledge representation of raw data.</a:t>
            </a:r>
            <a:endParaRPr sz="1400"/>
          </a:p>
        </p:txBody>
      </p:sp>
      <p:pic>
        <p:nvPicPr>
          <p:cNvPr id="141" name="Google Shape;141;p18" descr="preencoded.png"/>
          <p:cNvPicPr preferRelativeResize="0"/>
          <p:nvPr/>
        </p:nvPicPr>
        <p:blipFill rotWithShape="1">
          <a:blip r:embed="rId6">
            <a:alphaModFix/>
          </a:blip>
          <a:srcRect/>
          <a:stretch/>
        </p:blipFill>
        <p:spPr>
          <a:xfrm>
            <a:off x="710506" y="4026197"/>
            <a:ext cx="888107" cy="1252042"/>
          </a:xfrm>
          <a:prstGeom prst="rect">
            <a:avLst/>
          </a:prstGeom>
          <a:noFill/>
          <a:ln>
            <a:noFill/>
          </a:ln>
        </p:spPr>
      </p:pic>
      <p:sp>
        <p:nvSpPr>
          <p:cNvPr id="142" name="Google Shape;142;p18"/>
          <p:cNvSpPr/>
          <p:nvPr/>
        </p:nvSpPr>
        <p:spPr>
          <a:xfrm>
            <a:off x="1776214" y="4203799"/>
            <a:ext cx="1776313" cy="221953"/>
          </a:xfrm>
          <a:prstGeom prst="rect">
            <a:avLst/>
          </a:prstGeom>
          <a:noFill/>
          <a:ln>
            <a:noFill/>
          </a:ln>
        </p:spPr>
        <p:txBody>
          <a:bodyPr spcFirstLastPara="1" wrap="square" lIns="0" tIns="0" rIns="0" bIns="0" anchor="t" anchorCtr="0">
            <a:noAutofit/>
          </a:bodyPr>
          <a:lstStyle/>
          <a:p>
            <a:pPr>
              <a:lnSpc>
                <a:spcPct val="124242"/>
              </a:lnSpc>
              <a:buClr>
                <a:srgbClr val="383838"/>
              </a:buClr>
              <a:buSzPts val="1650"/>
            </a:pPr>
            <a:r>
              <a:rPr lang="en-US" sz="1400" dirty="0">
                <a:solidFill>
                  <a:srgbClr val="383838"/>
                </a:solidFill>
                <a:latin typeface="Patrick Hand"/>
                <a:ea typeface="Patrick Hand"/>
                <a:cs typeface="Patrick Hand"/>
                <a:sym typeface="Patrick Hand"/>
              </a:rPr>
              <a:t>Generalization</a:t>
            </a:r>
            <a:endParaRPr sz="1400"/>
          </a:p>
        </p:txBody>
      </p:sp>
      <p:sp>
        <p:nvSpPr>
          <p:cNvPr id="143" name="Google Shape;143;p18"/>
          <p:cNvSpPr/>
          <p:nvPr/>
        </p:nvSpPr>
        <p:spPr>
          <a:xfrm>
            <a:off x="1776215" y="4532313"/>
            <a:ext cx="5133281" cy="568325"/>
          </a:xfrm>
          <a:prstGeom prst="rect">
            <a:avLst/>
          </a:prstGeom>
          <a:noFill/>
          <a:ln>
            <a:noFill/>
          </a:ln>
        </p:spPr>
        <p:txBody>
          <a:bodyPr spcFirstLastPara="1" wrap="square" lIns="0" tIns="0" rIns="0" bIns="0" anchor="t" anchorCtr="0">
            <a:noAutofit/>
          </a:bodyPr>
          <a:lstStyle/>
          <a:p>
            <a:pPr>
              <a:lnSpc>
                <a:spcPct val="160606"/>
              </a:lnSpc>
              <a:buClr>
                <a:srgbClr val="383838"/>
              </a:buClr>
              <a:buSzPts val="1650"/>
            </a:pPr>
            <a:r>
              <a:rPr lang="en-US" sz="1400" dirty="0">
                <a:solidFill>
                  <a:srgbClr val="383838"/>
                </a:solidFill>
                <a:latin typeface="Patrick Hand"/>
                <a:ea typeface="Patrick Hand"/>
                <a:cs typeface="Patrick Hand"/>
                <a:sym typeface="Patrick Hand"/>
              </a:rPr>
              <a:t>The abstracted representation forms a framework for making decisions on new, unseen data. The model is tuned to handle unknown characteristics.</a:t>
            </a:r>
            <a:endParaRPr sz="1400"/>
          </a:p>
        </p:txBody>
      </p:sp>
      <p:sp>
        <p:nvSpPr>
          <p:cNvPr id="144" name="Google Shape;144;p18"/>
          <p:cNvSpPr/>
          <p:nvPr/>
        </p:nvSpPr>
        <p:spPr>
          <a:xfrm>
            <a:off x="641233" y="5588902"/>
            <a:ext cx="6198989" cy="852488"/>
          </a:xfrm>
          <a:prstGeom prst="rect">
            <a:avLst/>
          </a:prstGeom>
          <a:noFill/>
          <a:ln>
            <a:noFill/>
          </a:ln>
        </p:spPr>
        <p:txBody>
          <a:bodyPr spcFirstLastPara="1" wrap="square" lIns="0" tIns="0" rIns="0" bIns="0" anchor="t" anchorCtr="0">
            <a:noAutofit/>
          </a:bodyPr>
          <a:lstStyle/>
          <a:p>
            <a:pPr>
              <a:lnSpc>
                <a:spcPct val="160606"/>
              </a:lnSpc>
              <a:buClr>
                <a:srgbClr val="383838"/>
              </a:buClr>
              <a:buSzPts val="1650"/>
            </a:pPr>
            <a:r>
              <a:rPr lang="en-US" sz="1400" dirty="0">
                <a:solidFill>
                  <a:srgbClr val="383838"/>
                </a:solidFill>
                <a:latin typeface="Patrick Hand"/>
                <a:ea typeface="Patrick Hand"/>
                <a:cs typeface="Patrick Hand"/>
                <a:sym typeface="Patrick Hand"/>
              </a:rPr>
              <a:t>Much like students who move beyond memorization to understand key concepts and apply them broadly, machines abstract patterns from training data and generalize to make predictions on new data.</a:t>
            </a:r>
            <a:endParaRPr sz="1400"/>
          </a:p>
        </p:txBody>
      </p:sp>
      <p:pic>
        <p:nvPicPr>
          <p:cNvPr id="2" name="Picture 2" descr="MAPS &amp; DIRECTIONS - Best Private University in Telangana &amp; Andhra Pradesh | KLH  Hyderabad">
            <a:extLst>
              <a:ext uri="{FF2B5EF4-FFF2-40B4-BE49-F238E27FC236}">
                <a16:creationId xmlns:a16="http://schemas.microsoft.com/office/drawing/2014/main" id="{839701C6-988C-9746-8F53-F54D08AAE4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83562" y="-416953"/>
            <a:ext cx="1908438" cy="14185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1007</TotalTime>
  <Words>1473</Words>
  <Application>Microsoft Office PowerPoint</Application>
  <PresentationFormat>Widescreen</PresentationFormat>
  <Paragraphs>132</Paragraphs>
  <Slides>15</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Calibri (Body)</vt:lpstr>
      <vt:lpstr>Gill Sans MT</vt:lpstr>
      <vt:lpstr>Patrick Hand</vt:lpstr>
      <vt:lpstr>Poppins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 Manika Prasuna</dc:creator>
  <cp:lastModifiedBy>Jyothsna Datti</cp:lastModifiedBy>
  <cp:revision>112</cp:revision>
  <dcterms:created xsi:type="dcterms:W3CDTF">2025-05-12T05:57:37Z</dcterms:created>
  <dcterms:modified xsi:type="dcterms:W3CDTF">2025-12-16T08:31:16Z</dcterms:modified>
</cp:coreProperties>
</file>